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4"/>
  </p:sldMasterIdLst>
  <p:notesMasterIdLst>
    <p:notesMasterId r:id="rId24"/>
  </p:notesMasterIdLst>
  <p:sldIdLst>
    <p:sldId id="302" r:id="rId5"/>
    <p:sldId id="256" r:id="rId6"/>
    <p:sldId id="257" r:id="rId7"/>
    <p:sldId id="258" r:id="rId8"/>
    <p:sldId id="259" r:id="rId9"/>
    <p:sldId id="260" r:id="rId10"/>
    <p:sldId id="261" r:id="rId11"/>
    <p:sldId id="262" r:id="rId12"/>
    <p:sldId id="303" r:id="rId13"/>
    <p:sldId id="266" r:id="rId14"/>
    <p:sldId id="268" r:id="rId15"/>
    <p:sldId id="304" r:id="rId16"/>
    <p:sldId id="271" r:id="rId17"/>
    <p:sldId id="272" r:id="rId18"/>
    <p:sldId id="273" r:id="rId19"/>
    <p:sldId id="267" r:id="rId20"/>
    <p:sldId id="264" r:id="rId21"/>
    <p:sldId id="269" r:id="rId22"/>
    <p:sldId id="265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5" autoAdjust="0"/>
    <p:restoredTop sz="94660"/>
  </p:normalViewPr>
  <p:slideViewPr>
    <p:cSldViewPr snapToGrid="0">
      <p:cViewPr>
        <p:scale>
          <a:sx n="83" d="100"/>
          <a:sy n="83" d="100"/>
        </p:scale>
        <p:origin x="63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2547" y="5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D74AF7-E49E-400B-AC7C-F96FC1E0E65A}" type="datetimeFigureOut">
              <a:rPr lang="en-US" smtClean="0"/>
              <a:t>4/23/2020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798B2C-0046-4999-842D-B9B5E1148B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436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zoom.us/hc/en-us/articles/115005474943-Meeting-and-Webinar-Comparison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Meeting v. Webinar Comparison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 https://support.zoom.us/hc/en-us/articles/115005474943-Meeting-and-Webinar-Comparison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72EA5A1E-F8F7-DA4F-949A-D2DFF14631A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2625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1.  Allows up to 25% of HOME for increased cost of responding to COVID-19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798B2C-0046-4999-842D-B9B5E1148B3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0607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5.  Applies to PJ plans to reprogram HOME for COVID-19 response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798B2C-0046-4999-842D-B9B5E1148B33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659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4/23/2020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2981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4/23/2020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433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4/23/2020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001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4/23/2020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339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4/23/2020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196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4/23/2020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674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4/23/2020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149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4/23/2020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182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4/23/2020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45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4/23/2020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936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4/23/2020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001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4/23/2020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583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25" r:id="rId6"/>
    <p:sldLayoutId id="2147483721" r:id="rId7"/>
    <p:sldLayoutId id="2147483722" r:id="rId8"/>
    <p:sldLayoutId id="2147483723" r:id="rId9"/>
    <p:sldLayoutId id="2147483724" r:id="rId10"/>
    <p:sldLayoutId id="214748372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files.hudexchange.info/resources/documents/Suspensions-and-Waivers-to-Facilitate-Use-of-HOME-Assisted-TBRA-COVID-19.pdf" TargetMode="External"/><Relationship Id="rId2" Type="http://schemas.openxmlformats.org/officeDocument/2006/relationships/hyperlink" Target="https://files.hudexchange.info/resources/documents/Availability-of-Waivers-and-Suspensions-of-the-HOME-Program-Requirements-COVID-19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ncdaonline.org/covid-19-documents/" TargetMode="External"/><Relationship Id="rId4" Type="http://schemas.openxmlformats.org/officeDocument/2006/relationships/hyperlink" Target="https://www.hudexchange.info/resource/6017/cpd-memo-suspensions-waivers-home-tbra-covid-19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BAF586B-A1FC-4C38-B51D-4BE5ADA31D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8" name="Shape 68"/>
          <p:cNvSpPr/>
          <p:nvPr/>
        </p:nvSpPr>
        <p:spPr>
          <a:xfrm>
            <a:off x="1786981" y="3460691"/>
            <a:ext cx="10405019" cy="2715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 numCol="1">
            <a:spAutoFit/>
          </a:bodyPr>
          <a:lstStyle/>
          <a:p>
            <a:pPr lvl="0" algn="ctr"/>
            <a:endParaRPr sz="1600" dirty="0">
              <a:solidFill>
                <a:srgbClr val="595959"/>
              </a:solidFill>
            </a:endParaRPr>
          </a:p>
        </p:txBody>
      </p:sp>
      <p:sp>
        <p:nvSpPr>
          <p:cNvPr id="69" name="Shape 69"/>
          <p:cNvSpPr/>
          <p:nvPr/>
        </p:nvSpPr>
        <p:spPr>
          <a:xfrm>
            <a:off x="1799336" y="4269089"/>
            <a:ext cx="10405019" cy="2715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 numCol="1">
            <a:spAutoFit/>
          </a:bodyPr>
          <a:lstStyle/>
          <a:p>
            <a:pPr lvl="0" algn="ctr"/>
            <a:endParaRPr sz="1600" dirty="0">
              <a:solidFill>
                <a:srgbClr val="595959"/>
              </a:solidFill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66D50F74-91B9-C644-897F-569462971C1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56662" y="1588573"/>
            <a:ext cx="3665650" cy="401574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BE55396-D054-B243-9D02-FB7BFB101F0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46340" y="1588572"/>
            <a:ext cx="3670810" cy="4021393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6252C106-0E10-0C4E-BB3F-1EDEE7ACB0F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56660" y="1588572"/>
            <a:ext cx="3660490" cy="401008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C5C7C67-76F0-4F93-A7CF-271C51E9779C}"/>
              </a:ext>
            </a:extLst>
          </p:cNvPr>
          <p:cNvSpPr txBox="1"/>
          <p:nvPr/>
        </p:nvSpPr>
        <p:spPr>
          <a:xfrm>
            <a:off x="2808972" y="5587584"/>
            <a:ext cx="6574055" cy="40010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CV Webinar #2 –HOME Waivers under the CARES ACT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F8563F-3134-48A6-ABC3-BCC17853CEA5}"/>
              </a:ext>
            </a:extLst>
          </p:cNvPr>
          <p:cNvSpPr txBox="1"/>
          <p:nvPr/>
        </p:nvSpPr>
        <p:spPr>
          <a:xfrm>
            <a:off x="6095998" y="2895126"/>
            <a:ext cx="1895857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rgbClr val="000000"/>
                </a:solidFill>
              </a:rPr>
              <a:t>Upvoting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983B29E-70C9-4127-A572-ADD40D77EF05}"/>
              </a:ext>
            </a:extLst>
          </p:cNvPr>
          <p:cNvSpPr txBox="1"/>
          <p:nvPr/>
        </p:nvSpPr>
        <p:spPr>
          <a:xfrm>
            <a:off x="9704439" y="240009"/>
            <a:ext cx="2487561" cy="369330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7EA40E4-A560-40C8-896A-1DC1E6B876C9}"/>
              </a:ext>
            </a:extLst>
          </p:cNvPr>
          <p:cNvSpPr txBox="1"/>
          <p:nvPr/>
        </p:nvSpPr>
        <p:spPr>
          <a:xfrm>
            <a:off x="10450286" y="805499"/>
            <a:ext cx="1754069" cy="369330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B2323A1-A2B0-4EEE-A0EF-5F5883AF5101}"/>
              </a:ext>
            </a:extLst>
          </p:cNvPr>
          <p:cNvSpPr txBox="1"/>
          <p:nvPr/>
        </p:nvSpPr>
        <p:spPr>
          <a:xfrm>
            <a:off x="-1" y="6316924"/>
            <a:ext cx="12204355" cy="729454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95DA1D2-0980-4A49-952D-782FA070DE59}"/>
              </a:ext>
            </a:extLst>
          </p:cNvPr>
          <p:cNvSpPr txBox="1"/>
          <p:nvPr/>
        </p:nvSpPr>
        <p:spPr>
          <a:xfrm>
            <a:off x="15238" y="-80306"/>
            <a:ext cx="3657600" cy="640080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30DC045-7B48-4A45-AE08-34A3C1879C54}"/>
              </a:ext>
            </a:extLst>
          </p:cNvPr>
          <p:cNvSpPr txBox="1"/>
          <p:nvPr/>
        </p:nvSpPr>
        <p:spPr>
          <a:xfrm>
            <a:off x="103064" y="-36901"/>
            <a:ext cx="12161520" cy="640080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AutoShape 2" descr="">
            <a:extLst>
              <a:ext uri="{FF2B5EF4-FFF2-40B4-BE49-F238E27FC236}">
                <a16:creationId xmlns:a16="http://schemas.microsoft.com/office/drawing/2014/main" id="{987DB2AC-9F00-471A-A64C-24B6B36E94E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479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1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40781-E493-418F-83EB-2BE1964F2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 TBRA Waivers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2237EE-A415-40C9-AF29-29F55501F1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PJs may implement TBRA without market analysis in Con Plan and with 5 day comment for Action Plan funding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Waives requirement to update Con Plan with any new tenant selection criteria, but must document in files local criteria for assisting households with TBRA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Reduces public comment from 30 to 5 days for TBRA in Con Plan and Action Plan funding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Waives rent reasonableness for tenants with sudden loss of income, but requires rental assistance agreement.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Allows PJs to pay up to 100% of rent and utilities for eligible families</a:t>
            </a:r>
          </a:p>
        </p:txBody>
      </p:sp>
    </p:spTree>
    <p:extLst>
      <p:ext uri="{BB962C8B-B14F-4D97-AF65-F5344CB8AC3E}">
        <p14:creationId xmlns:p14="http://schemas.microsoft.com/office/powerpoint/2010/main" val="34228096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43184-C006-41BE-880E-7F02BD5670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 TBRA Waivers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5EEA0F-4CDA-4344-896F-E0068A9D85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6"/>
            </a:pPr>
            <a:r>
              <a:rPr lang="en-US" dirty="0"/>
              <a:t>More flexible term of lease agreement start date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dirty="0"/>
              <a:t>Flexible lease prohibitions, but must follow VAWA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dirty="0"/>
              <a:t>Waives initial HQS inspections unless unit was built before 1978 (lead rules still apply)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dirty="0"/>
              <a:t>Waives annual HQS inspections until after Dec 31, 2020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dirty="0"/>
              <a:t>May use self-certification for income determinations</a:t>
            </a:r>
          </a:p>
        </p:txBody>
      </p:sp>
    </p:spTree>
    <p:extLst>
      <p:ext uri="{BB962C8B-B14F-4D97-AF65-F5344CB8AC3E}">
        <p14:creationId xmlns:p14="http://schemas.microsoft.com/office/powerpoint/2010/main" val="33928212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AE765-DFB2-4D85-9D5D-958A5ED93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TBRA Waiver Quick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A1E839-A954-4CC3-A98F-208F996188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plan to take advantage of the TBRA waivers to address COVID-19 in your community?</a:t>
            </a:r>
          </a:p>
        </p:txBody>
      </p:sp>
    </p:spTree>
    <p:extLst>
      <p:ext uri="{BB962C8B-B14F-4D97-AF65-F5344CB8AC3E}">
        <p14:creationId xmlns:p14="http://schemas.microsoft.com/office/powerpoint/2010/main" val="42442748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87B4A8-FB9B-4771-A55C-54B4D561A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Eviction Moratorium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17A764-BD02-441B-BE54-EF72F0EE6A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79" y="2008598"/>
            <a:ext cx="10495051" cy="43007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Sec. 4024(b) of the CARES Act prohibited covered properties from filing new eviction actions for non-payment of rent, and also prohibits “charging fees, penalties, or other charges to the tenant related to such nonpayment of rent.”  </a:t>
            </a:r>
          </a:p>
          <a:p>
            <a:r>
              <a:rPr lang="en-US" dirty="0"/>
              <a:t> Sec. 4024(c) provides that a lessor (of a covered property) may not evict a tenant after the moratorium expires except on 30 days’ notice—which may not be given until after the moratorium period.</a:t>
            </a:r>
          </a:p>
          <a:p>
            <a:r>
              <a:rPr lang="en-US" dirty="0"/>
              <a:t>Up to 120 days from the date of the act (March 27, 2020)</a:t>
            </a:r>
          </a:p>
        </p:txBody>
      </p:sp>
    </p:spTree>
    <p:extLst>
      <p:ext uri="{BB962C8B-B14F-4D97-AF65-F5344CB8AC3E}">
        <p14:creationId xmlns:p14="http://schemas.microsoft.com/office/powerpoint/2010/main" val="19523991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87B4A8-FB9B-4771-A55C-54B4D561A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Eviction Moratorium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17A764-BD02-441B-BE54-EF72F0EE6A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297" y="2008598"/>
            <a:ext cx="11013896" cy="4300762"/>
          </a:xfrm>
        </p:spPr>
        <p:txBody>
          <a:bodyPr>
            <a:normAutofit/>
          </a:bodyPr>
          <a:lstStyle/>
          <a:p>
            <a:r>
              <a:rPr lang="en-US" dirty="0"/>
              <a:t>What properties are Covered?</a:t>
            </a:r>
          </a:p>
          <a:p>
            <a:pPr lvl="1"/>
            <a:r>
              <a:rPr lang="en-US" dirty="0"/>
              <a:t>Violence Against Women Act (VAWA) Covered Properties</a:t>
            </a:r>
          </a:p>
          <a:p>
            <a:pPr lvl="2"/>
            <a:r>
              <a:rPr lang="en-US" dirty="0"/>
              <a:t>HOME program</a:t>
            </a:r>
          </a:p>
          <a:p>
            <a:pPr lvl="2"/>
            <a:r>
              <a:rPr lang="en-US" dirty="0"/>
              <a:t>HOPWA program</a:t>
            </a:r>
          </a:p>
          <a:p>
            <a:pPr lvl="2"/>
            <a:r>
              <a:rPr lang="en-US" dirty="0"/>
              <a:t>McKinney-Vento Act homelessness programs </a:t>
            </a:r>
          </a:p>
          <a:p>
            <a:pPr lvl="2"/>
            <a:r>
              <a:rPr lang="en-US" dirty="0"/>
              <a:t>And other programs</a:t>
            </a:r>
          </a:p>
          <a:p>
            <a:pPr lvl="1"/>
            <a:r>
              <a:rPr lang="en-US" dirty="0"/>
              <a:t>Low Income Housing Tax Credit Properties (LIHTC)</a:t>
            </a:r>
          </a:p>
          <a:p>
            <a:pPr lvl="1"/>
            <a:r>
              <a:rPr lang="en-US" dirty="0"/>
              <a:t>Properties with Federally Backed Mortgage Loans (1-4units) and (5+ units)</a:t>
            </a:r>
          </a:p>
        </p:txBody>
      </p:sp>
    </p:spTree>
    <p:extLst>
      <p:ext uri="{BB962C8B-B14F-4D97-AF65-F5344CB8AC3E}">
        <p14:creationId xmlns:p14="http://schemas.microsoft.com/office/powerpoint/2010/main" val="29793584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87B4A8-FB9B-4771-A55C-54B4D561A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Eviction Moratorium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17A764-BD02-441B-BE54-EF72F0EE6A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297" y="2008598"/>
            <a:ext cx="11013896" cy="4300762"/>
          </a:xfrm>
        </p:spPr>
        <p:txBody>
          <a:bodyPr>
            <a:normAutofit/>
          </a:bodyPr>
          <a:lstStyle/>
          <a:p>
            <a:r>
              <a:rPr lang="en-US" dirty="0"/>
              <a:t>What should we do? </a:t>
            </a:r>
          </a:p>
          <a:p>
            <a:pPr lvl="1"/>
            <a:r>
              <a:rPr lang="en-US" dirty="0"/>
              <a:t>Notify all projects covered by this eviction moratorium about their obligations under the CARES Act.</a:t>
            </a:r>
          </a:p>
          <a:p>
            <a:pPr lvl="1"/>
            <a:r>
              <a:rPr lang="en-US" dirty="0"/>
              <a:t>HUD will be providing an FAQ to further provide PJs with their responsibilities under the Act.</a:t>
            </a:r>
          </a:p>
        </p:txBody>
      </p:sp>
    </p:spTree>
    <p:extLst>
      <p:ext uri="{BB962C8B-B14F-4D97-AF65-F5344CB8AC3E}">
        <p14:creationId xmlns:p14="http://schemas.microsoft.com/office/powerpoint/2010/main" val="35791819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36888-5F26-470C-AE2C-DE57DF1B07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Large City Response – Miami, FL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655B3-4F09-4BB5-874B-4BE0B1FB5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032986"/>
            <a:ext cx="10168128" cy="4139214"/>
          </a:xfrm>
        </p:spPr>
        <p:txBody>
          <a:bodyPr>
            <a:normAutofit/>
          </a:bodyPr>
          <a:lstStyle/>
          <a:p>
            <a:r>
              <a:rPr lang="en-US" sz="2400" dirty="0"/>
              <a:t>Asked for all waivers- Gives you flexibility in case you must design a new program</a:t>
            </a:r>
          </a:p>
          <a:p>
            <a:r>
              <a:rPr lang="en-US" sz="2400" dirty="0"/>
              <a:t>Using the 25% admin funds flexibility for 2019 and 2020 to ensure that no general funds are used for administration of the HOME program  </a:t>
            </a:r>
          </a:p>
          <a:p>
            <a:r>
              <a:rPr lang="en-US" sz="2400" dirty="0"/>
              <a:t>Designing a TBRA program to provide rental assistance under previously executed leases. </a:t>
            </a:r>
          </a:p>
          <a:p>
            <a:r>
              <a:rPr lang="en-US" sz="2400" dirty="0"/>
              <a:t>We are in the process of discussing with our CHDOs to see if any of them need funds that will require using the CHDO operational expense waiver</a:t>
            </a:r>
          </a:p>
        </p:txBody>
      </p:sp>
    </p:spTree>
    <p:extLst>
      <p:ext uri="{BB962C8B-B14F-4D97-AF65-F5344CB8AC3E}">
        <p14:creationId xmlns:p14="http://schemas.microsoft.com/office/powerpoint/2010/main" val="18977422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B8B55-68F6-438A-957C-0C8FC9E2A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Small City Response – Waco, TX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09B96E-FCC8-4500-822B-0F98AC66EA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253803"/>
            <a:ext cx="10168128" cy="4224270"/>
          </a:xfrm>
        </p:spPr>
        <p:txBody>
          <a:bodyPr/>
          <a:lstStyle/>
          <a:p>
            <a:r>
              <a:rPr lang="en-US" dirty="0"/>
              <a:t>Reallocation of unused CHDO Set-Aside funds to TBRA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400" dirty="0"/>
              <a:t>- $102,500 </a:t>
            </a:r>
          </a:p>
          <a:p>
            <a:r>
              <a:rPr lang="en-US" dirty="0"/>
              <a:t>Plan to increase TBRA allocation in FY20 Action Plan using reallocated CHDO Set-Aside funds </a:t>
            </a:r>
          </a:p>
          <a:p>
            <a:pPr lvl="2">
              <a:buFontTx/>
              <a:buChar char="-"/>
            </a:pPr>
            <a:r>
              <a:rPr lang="en-US" sz="2400" dirty="0"/>
              <a:t>$107,350 </a:t>
            </a:r>
          </a:p>
          <a:p>
            <a:r>
              <a:rPr lang="en-US" dirty="0"/>
              <a:t>Waivers to be used in support of TBRA </a:t>
            </a:r>
          </a:p>
          <a:p>
            <a:pPr lvl="2">
              <a:buFontTx/>
              <a:buChar char="-"/>
            </a:pPr>
            <a:r>
              <a:rPr lang="en-US" sz="2400" dirty="0"/>
              <a:t>Payments up to 100% of the cost of rent, deposits, and utilities</a:t>
            </a:r>
          </a:p>
          <a:p>
            <a:pPr lvl="2">
              <a:buFontTx/>
              <a:buChar char="-"/>
            </a:pPr>
            <a:r>
              <a:rPr lang="en-US" sz="2400" dirty="0"/>
              <a:t>Will assist tenants under previously executed leases </a:t>
            </a:r>
          </a:p>
          <a:p>
            <a:pPr lvl="2">
              <a:buFontTx/>
              <a:buChar char="-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41803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B9AE5-0DAC-446C-8417-7AB7DDCB3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Medium City Response – Arlington, TX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9E3728-33B7-4730-8576-F6C2020F3E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Submitted to HUD a request for all waivers, in case they are needed during the waiver period</a:t>
            </a:r>
          </a:p>
          <a:p>
            <a:r>
              <a:rPr lang="en-US" dirty="0"/>
              <a:t>Currently administers TBRA and will expand that program and use flexibility of waivers</a:t>
            </a:r>
          </a:p>
          <a:p>
            <a:r>
              <a:rPr lang="en-US" dirty="0"/>
              <a:t>Will offer a variety of rental assistance programs, including CDBG, ESG, and HOME (Arlington does not receive HOPWA)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0104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90153-1DB7-47BD-9CF6-5FB5D947B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 + Q &amp; 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68F6E4-FE00-4E52-884F-36EBB01423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864" y="2110596"/>
            <a:ext cx="10587832" cy="4422476"/>
          </a:xfrm>
        </p:spPr>
        <p:txBody>
          <a:bodyPr>
            <a:normAutofit fontScale="92500" lnSpcReduction="10000"/>
          </a:bodyPr>
          <a:lstStyle/>
          <a:p>
            <a:pPr marL="914400" lvl="1" indent="-457200">
              <a:buFont typeface="+mj-lt"/>
              <a:buAutoNum type="arabicPeriod"/>
            </a:pPr>
            <a:r>
              <a:rPr lang="en-US" dirty="0">
                <a:hlinkClick r:id="rId2"/>
              </a:rPr>
              <a:t>HUD General HOME COVID-19 Waivers</a:t>
            </a:r>
          </a:p>
          <a:p>
            <a:pPr marL="457200" lvl="1" indent="0">
              <a:buNone/>
            </a:pPr>
            <a:r>
              <a:rPr lang="en-US" dirty="0">
                <a:hlinkClick r:id="rId2"/>
              </a:rPr>
              <a:t>https://files.hudexchange.info/resources/documents/Availability-of-Waivers-and-Suspensions-of-the-HOME-Program-Requirements-COVID-19.pdf</a:t>
            </a:r>
            <a:endParaRPr lang="en-US" dirty="0"/>
          </a:p>
          <a:p>
            <a:pPr marL="914400" lvl="1" indent="-457200">
              <a:buFont typeface="+mj-lt"/>
              <a:buAutoNum type="arabicPeriod" startAt="2"/>
            </a:pPr>
            <a:r>
              <a:rPr lang="en-US" dirty="0"/>
              <a:t>HUD TBRA HOME COVID-19 Waivers </a:t>
            </a:r>
          </a:p>
          <a:p>
            <a:pPr marL="457200" lvl="1" indent="0">
              <a:buNone/>
            </a:pPr>
            <a:r>
              <a:rPr lang="en-US" dirty="0">
                <a:hlinkClick r:id="rId3"/>
              </a:rPr>
              <a:t>https://files.hudexchange.info/resources/documents/Suspensions-and-Waivers-to-Facilitate-Use-of-HOME-Assisted-TBRA-COVID-19.pdf</a:t>
            </a:r>
            <a:endParaRPr lang="en-US" dirty="0"/>
          </a:p>
          <a:p>
            <a:pPr marL="914400" lvl="1" indent="-457200">
              <a:buFont typeface="+mj-lt"/>
              <a:buAutoNum type="arabicPeriod" startAt="3"/>
            </a:pPr>
            <a:r>
              <a:rPr lang="en-US" dirty="0"/>
              <a:t>HUD HOME COVID-19 Resource Page</a:t>
            </a:r>
          </a:p>
          <a:p>
            <a:pPr marL="457200" lvl="1" indent="0">
              <a:buNone/>
            </a:pPr>
            <a:r>
              <a:rPr lang="en-US" dirty="0">
                <a:hlinkClick r:id="rId4"/>
              </a:rPr>
              <a:t>https://www.hudexchange.info/resource/6017/cpd-memo-suspensions-waivers-home-tbra-covid-19/</a:t>
            </a:r>
            <a:endParaRPr lang="en-US" dirty="0"/>
          </a:p>
          <a:p>
            <a:pPr marL="914400" lvl="1" indent="-457200">
              <a:buFont typeface="+mj-lt"/>
              <a:buAutoNum type="arabicPeriod" startAt="4"/>
            </a:pPr>
            <a:r>
              <a:rPr lang="en-US" dirty="0">
                <a:hlinkClick r:id="rId5"/>
              </a:rPr>
              <a:t>NCDA COVID-19 Program Documents</a:t>
            </a:r>
          </a:p>
          <a:p>
            <a:pPr marL="457200" lvl="1" indent="0">
              <a:buNone/>
            </a:pPr>
            <a:r>
              <a:rPr lang="en-US" dirty="0">
                <a:hlinkClick r:id="rId5"/>
              </a:rPr>
              <a:t>https://ncdaonline.org/covid-19-documents/</a:t>
            </a:r>
            <a:endParaRPr lang="en-US" dirty="0"/>
          </a:p>
          <a:p>
            <a:pPr marL="914400" lvl="1" indent="-457200">
              <a:buFont typeface="+mj-lt"/>
              <a:buAutoNum type="arabicPeriod" startAt="4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839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20B8835-DF31-478D-9310-302677D9FE3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3298" b="9091"/>
          <a:stretch/>
        </p:blipFill>
        <p:spPr>
          <a:xfrm>
            <a:off x="4750594" y="10"/>
            <a:ext cx="7441406" cy="6857990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7C028A-4644-48DC-8E0E-A9E69386FE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r>
              <a:rPr lang="en-US" sz="4800" dirty="0"/>
              <a:t>HOME Waivers for COVID-19 Response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1BA6DF-FCAB-496C-B5AB-15C514A0F2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r>
              <a:rPr lang="en-US" sz="2000" dirty="0"/>
              <a:t>NCDA Webinar</a:t>
            </a:r>
          </a:p>
          <a:p>
            <a:r>
              <a:rPr lang="en-US" sz="2000" dirty="0"/>
              <a:t>April 24, 2020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27637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976D2-A4AF-4A1E-9270-3FFB48FD3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Panelists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00045D-375F-415F-9AA0-143270A887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Sheryl Kenny, Arlington, Texas</a:t>
            </a:r>
          </a:p>
          <a:p>
            <a:r>
              <a:rPr lang="en-US" dirty="0"/>
              <a:t>George Mensah, Miami, Florida</a:t>
            </a:r>
          </a:p>
          <a:p>
            <a:r>
              <a:rPr lang="en-US" dirty="0"/>
              <a:t>Galen Price, Waco, Texas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313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001E8-CF61-4690-90BD-E32B55041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4386FC-9DB3-4B7C-B74C-10EFE12431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HUD’s HOME Waivers in April 10, 2020 Memos</a:t>
            </a:r>
          </a:p>
          <a:p>
            <a:r>
              <a:rPr lang="en-US" dirty="0"/>
              <a:t>Review General HOME Waivers </a:t>
            </a:r>
          </a:p>
          <a:p>
            <a:r>
              <a:rPr lang="en-US" dirty="0"/>
              <a:t>Review TBRA HOME Waivers </a:t>
            </a:r>
          </a:p>
          <a:p>
            <a:r>
              <a:rPr lang="en-US" dirty="0"/>
              <a:t>Eviction Moratorium Overview</a:t>
            </a:r>
          </a:p>
          <a:p>
            <a:r>
              <a:rPr lang="en-US" dirty="0"/>
              <a:t>City Responses to COVID-19 with HOME</a:t>
            </a:r>
          </a:p>
          <a:p>
            <a:r>
              <a:rPr lang="en-US" dirty="0"/>
              <a:t>How </a:t>
            </a:r>
            <a:r>
              <a:rPr lang="en-US"/>
              <a:t>to access </a:t>
            </a:r>
            <a:r>
              <a:rPr lang="en-US" dirty="0"/>
              <a:t>resources </a:t>
            </a:r>
          </a:p>
          <a:p>
            <a:r>
              <a:rPr lang="en-US" dirty="0"/>
              <a:t>Questions and Answers</a:t>
            </a:r>
          </a:p>
        </p:txBody>
      </p:sp>
    </p:spTree>
    <p:extLst>
      <p:ext uri="{BB962C8B-B14F-4D97-AF65-F5344CB8AC3E}">
        <p14:creationId xmlns:p14="http://schemas.microsoft.com/office/powerpoint/2010/main" val="2081931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271B8-CF2F-4D45-B1C1-C6F00D3F2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 General Waiver Eligibility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C137BD-0943-4C76-80A1-6FE802D709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Stafford Act Disaster Areas (waivers 1-4) </a:t>
            </a:r>
          </a:p>
          <a:p>
            <a:pPr marL="569913" lvl="2" indent="0">
              <a:buNone/>
            </a:pPr>
            <a:r>
              <a:rPr lang="en-US" sz="2400" dirty="0"/>
              <a:t>Applicable to areas with Presidential declaration of disaster for COVID-19.  Includes all 50 states, but excludes American Samoa.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All Other Participating Jurisdictions (waivers 5-12)</a:t>
            </a:r>
          </a:p>
          <a:p>
            <a:pPr marL="569913" lvl="1" indent="0">
              <a:buNone/>
            </a:pPr>
            <a:r>
              <a:rPr lang="en-US" dirty="0"/>
              <a:t>Applicable to all PJs</a:t>
            </a:r>
          </a:p>
          <a:p>
            <a:pPr marL="569913" indent="-457200">
              <a:buFont typeface="+mj-lt"/>
              <a:buAutoNum type="arabicPeriod"/>
            </a:pPr>
            <a:r>
              <a:rPr lang="en-US" dirty="0"/>
              <a:t>Most waivers extend from April 10, 2020 to December 31, 2020.</a:t>
            </a:r>
          </a:p>
          <a:p>
            <a:pPr marL="457200" lvl="1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985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57CE2B-2C0E-46DC-979A-5DEE3C70F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HOME Waivers for PJs in Disaster Areas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7D802-2249-4BF8-817B-9EDD3BA6D8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Suspension of 10% cap on HOME Admin for FY19 and 20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Reduces CHDO set aside to “0” for FY17, 18, 19, 20 to free up HOME funds for TBRA or other COVID-19 response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May use up to 10% of FY19 and 20 HOME allocation for CHDO operating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Reduction of 100% of HOME match requirement for HOME expenses from Oct 1, 2019 to Sept. 30, 2021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382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63EE3-650D-412B-BAC6-B906614CD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 General Waivers for all PJs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857FCE-E18B-4B0E-9B6B-DECF4412C2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dirty="0"/>
              <a:t>Reduces public comment period from 30 days to 5 days for substantial amendments to Action Plan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/>
              <a:t>Use of self-certification to determine HOME income eligibility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/>
              <a:t>Extends timeframe for on-site inspections of HOME rental properties under affordability period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/>
              <a:t>Extends deadline for TBRA annual inspections to 120 days after December 31, 2020.</a:t>
            </a:r>
          </a:p>
          <a:p>
            <a:pPr marL="514350" indent="-514350">
              <a:buFont typeface="+mj-lt"/>
              <a:buAutoNum type="arabicPeriod" startAt="5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642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87B4A8-FB9B-4771-A55C-54B4D561A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 General Waivers for all PJs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17A764-BD02-441B-BE54-EF72F0EE6A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9"/>
            </a:pPr>
            <a:r>
              <a:rPr lang="en-US" dirty="0"/>
              <a:t>Extends HOME 4-year project completion deadline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US" dirty="0"/>
              <a:t>Waives 9-month sale requirement for homebuyer units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US" dirty="0"/>
              <a:t>Allows PJs to use HOME funds to assist troubled rental projects without HUD approval (within guidelines)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US" dirty="0"/>
              <a:t>Extends timeframe for PJ corrective action of HUD HOME non-compliance issues</a:t>
            </a:r>
          </a:p>
        </p:txBody>
      </p:sp>
    </p:spTree>
    <p:extLst>
      <p:ext uri="{BB962C8B-B14F-4D97-AF65-F5344CB8AC3E}">
        <p14:creationId xmlns:p14="http://schemas.microsoft.com/office/powerpoint/2010/main" val="33574218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0351D-4437-4715-920D-9E0343532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Waiver Quick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63DE5F-697A-4709-8A5E-A2B6455531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Select answers to waiver questions</a:t>
            </a:r>
          </a:p>
          <a:p>
            <a:r>
              <a:rPr lang="en-US" dirty="0"/>
              <a:t>Let’s see how PJ’s are doing to access waiver flexibility</a:t>
            </a:r>
          </a:p>
        </p:txBody>
      </p:sp>
    </p:spTree>
    <p:extLst>
      <p:ext uri="{BB962C8B-B14F-4D97-AF65-F5344CB8AC3E}">
        <p14:creationId xmlns:p14="http://schemas.microsoft.com/office/powerpoint/2010/main" val="3319749849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nalogousFromLightSeedRightStep">
      <a:dk1>
        <a:srgbClr val="000000"/>
      </a:dk1>
      <a:lt1>
        <a:srgbClr val="FFFFFF"/>
      </a:lt1>
      <a:dk2>
        <a:srgbClr val="3D3C23"/>
      </a:dk2>
      <a:lt2>
        <a:srgbClr val="E6EBEC"/>
      </a:lt2>
      <a:accent1>
        <a:srgbClr val="C49792"/>
      </a:accent1>
      <a:accent2>
        <a:srgbClr val="BA9D7F"/>
      </a:accent2>
      <a:accent3>
        <a:srgbClr val="A8A57F"/>
      </a:accent3>
      <a:accent4>
        <a:srgbClr val="98AB74"/>
      </a:accent4>
      <a:accent5>
        <a:srgbClr val="8CAD83"/>
      </a:accent5>
      <a:accent6>
        <a:srgbClr val="78AF82"/>
      </a:accent6>
      <a:hlink>
        <a:srgbClr val="588C92"/>
      </a:hlink>
      <a:folHlink>
        <a:srgbClr val="848484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8C9ADEE5FEED64D9E23C4D9F503D2F3" ma:contentTypeVersion="11" ma:contentTypeDescription="Create a new document." ma:contentTypeScope="" ma:versionID="40df60cf615b77249c90ac7a59cd51ec">
  <xsd:schema xmlns:xsd="http://www.w3.org/2001/XMLSchema" xmlns:xs="http://www.w3.org/2001/XMLSchema" xmlns:p="http://schemas.microsoft.com/office/2006/metadata/properties" xmlns:ns3="8e62a8af-4dd6-40c8-ab1b-b8eea57e9959" xmlns:ns4="b3201e4c-7eb6-4306-94de-ddceaac9f113" targetNamespace="http://schemas.microsoft.com/office/2006/metadata/properties" ma:root="true" ma:fieldsID="ba85bb0d74978948535eb455e2e5bcb1" ns3:_="" ns4:_="">
    <xsd:import namespace="8e62a8af-4dd6-40c8-ab1b-b8eea57e9959"/>
    <xsd:import namespace="b3201e4c-7eb6-4306-94de-ddceaac9f11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62a8af-4dd6-40c8-ab1b-b8eea57e995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201e4c-7eb6-4306-94de-ddceaac9f113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7D5FCE9-E55B-4C8F-BAD1-920588BA272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E87AF08-0CAB-4A7A-9700-CD9A1CCA9B8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e62a8af-4dd6-40c8-ab1b-b8eea57e9959"/>
    <ds:schemaRef ds:uri="b3201e4c-7eb6-4306-94de-ddceaac9f11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B8210AE-2658-44FE-A891-204B81AF9FDA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b3201e4c-7eb6-4306-94de-ddceaac9f113"/>
    <ds:schemaRef ds:uri="http://purl.org/dc/elements/1.1/"/>
    <ds:schemaRef ds:uri="http://schemas.microsoft.com/office/2006/metadata/properties"/>
    <ds:schemaRef ds:uri="http://schemas.microsoft.com/office/infopath/2007/PartnerControls"/>
    <ds:schemaRef ds:uri="8e62a8af-4dd6-40c8-ab1b-b8eea57e995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366</TotalTime>
  <Words>1050</Words>
  <Application>Microsoft Office PowerPoint</Application>
  <PresentationFormat>Widescreen</PresentationFormat>
  <Paragraphs>105</Paragraphs>
  <Slides>19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Avenir Next LT Pro</vt:lpstr>
      <vt:lpstr>Calibri</vt:lpstr>
      <vt:lpstr>AccentBoxVTI</vt:lpstr>
      <vt:lpstr>PowerPoint Presentation</vt:lpstr>
      <vt:lpstr>HOME Waivers for COVID-19 Response </vt:lpstr>
      <vt:lpstr>Panelists</vt:lpstr>
      <vt:lpstr>Topics</vt:lpstr>
      <vt:lpstr>HOME General Waiver Eligibility</vt:lpstr>
      <vt:lpstr>HOME Waivers for PJs in Disaster Areas </vt:lpstr>
      <vt:lpstr>HOME General Waivers for all PJs</vt:lpstr>
      <vt:lpstr>HOME General Waivers for all PJs</vt:lpstr>
      <vt:lpstr>Waiver Quick Poll</vt:lpstr>
      <vt:lpstr>HOME TBRA Waivers</vt:lpstr>
      <vt:lpstr>HOME TBRA Waivers </vt:lpstr>
      <vt:lpstr>TBRA Waiver Quick Poll</vt:lpstr>
      <vt:lpstr>Eviction Moratorium</vt:lpstr>
      <vt:lpstr>Eviction Moratorium 2</vt:lpstr>
      <vt:lpstr>Eviction Moratorium 3</vt:lpstr>
      <vt:lpstr>Large City Response – Miami, FL</vt:lpstr>
      <vt:lpstr>Small City Response – Waco, TX</vt:lpstr>
      <vt:lpstr>Medium City Response – Arlington, TX</vt:lpstr>
      <vt:lpstr>Resources + Q &amp; 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 Waivers for Emergency Response</dc:title>
  <dc:creator>Sheryl Kenny</dc:creator>
  <cp:lastModifiedBy>Sheryl Kenny</cp:lastModifiedBy>
  <cp:revision>12</cp:revision>
  <dcterms:created xsi:type="dcterms:W3CDTF">2020-04-19T15:37:47Z</dcterms:created>
  <dcterms:modified xsi:type="dcterms:W3CDTF">2020-04-24T02:37:31Z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0x01010048C9ADEE5FEED64D9E23C4D9F503D2F3</vt:lpwstr>
  </property>
</Properties>
</file>