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notesMasterIdLst>
    <p:notesMasterId r:id="rId7"/>
  </p:notesMasterIdLst>
  <p:sldIdLst>
    <p:sldId id="256" r:id="rId2"/>
    <p:sldId id="305" r:id="rId3"/>
    <p:sldId id="306" r:id="rId4"/>
    <p:sldId id="307" r:id="rId5"/>
    <p:sldId id="308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atson2163" initials="vw" lastIdx="1" clrIdx="0">
    <p:extLst>
      <p:ext uri="{19B8F6BF-5375-455C-9EA6-DF929625EA0E}">
        <p15:presenceInfo xmlns:p15="http://schemas.microsoft.com/office/powerpoint/2012/main" userId="watson2163" providerId="None"/>
      </p:ext>
    </p:extLst>
  </p:cmAuthor>
  <p:cmAuthor id="2" name="Marcy A. Esbjerg" initials="MAE" lastIdx="2" clrIdx="1">
    <p:extLst>
      <p:ext uri="{19B8F6BF-5375-455C-9EA6-DF929625EA0E}">
        <p15:presenceInfo xmlns:p15="http://schemas.microsoft.com/office/powerpoint/2012/main" userId="S::mesbjerg@pascocountyfl.net::30b77749-5bb3-4c5e-b10a-d2531573bad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9459ED3-ECB8-4E44-B58F-B54F9B5154EB}" v="1" dt="2025-03-29T17:02:53.54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0" autoAdjust="0"/>
  </p:normalViewPr>
  <p:slideViewPr>
    <p:cSldViewPr snapToGrid="0">
      <p:cViewPr varScale="1">
        <p:scale>
          <a:sx n="112" d="100"/>
          <a:sy n="112" d="100"/>
        </p:scale>
        <p:origin x="14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10FD6E-0D5F-4D43-9579-5CDF38005F7F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545B7-6F5A-4814-9820-2C919E00A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510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545B7-6F5A-4814-9820-2C919E00AC3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9648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19138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Don’t presume Congressmen/staff are at familiar with the programs you’re talking about. There is staff turnover on a regular basis.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9987C7-E38C-422A-8E3E-A0F5CF03190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6506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19138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Relevant</a:t>
            </a:r>
            <a:r>
              <a:rPr lang="en-US" baseline="0" dirty="0"/>
              <a:t> committees:  House or Senate </a:t>
            </a:r>
            <a:r>
              <a:rPr lang="en-US" baseline="0" dirty="0" err="1"/>
              <a:t>Subcommitee</a:t>
            </a:r>
            <a:r>
              <a:rPr lang="en-US" baseline="0" dirty="0"/>
              <a:t> on Transportation-Housing and Urban Development Appropriations (T-HUD); House Committee on Financial Services; House </a:t>
            </a:r>
            <a:r>
              <a:rPr lang="en-US" baseline="0" dirty="0" err="1"/>
              <a:t>Subcmte</a:t>
            </a:r>
            <a:r>
              <a:rPr lang="en-US" baseline="0" dirty="0"/>
              <a:t> on Housing and Community Opportunity; Senate Banking </a:t>
            </a:r>
            <a:r>
              <a:rPr lang="en-US" baseline="0" dirty="0" err="1"/>
              <a:t>Cmte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9987C7-E38C-422A-8E3E-A0F5CF03190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0288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0972A-F43D-440F-B655-2CE2077D2E37}" type="datetime1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8FB2B-0834-4E69-81CF-5D187DC0C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157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DB8ED-F870-4761-96DC-5BB37F7DE016}" type="datetime1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8FB2B-0834-4E69-81CF-5D187DC0C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59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DE0A0-D981-4AEA-B61F-3F84FDEFBB9C}" type="datetime1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8FB2B-0834-4E69-81CF-5D187DC0C246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946785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E7284-E45E-4E6C-B923-F19B8075B515}" type="datetime1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8FB2B-0834-4E69-81CF-5D187DC0C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1823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27F57-00E3-4C3A-9B96-F574E86F64DE}" type="datetime1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8FB2B-0834-4E69-81CF-5D187DC0C246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85838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0F73E-1013-4595-BDD5-6A6BA34D5738}" type="datetime1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8FB2B-0834-4E69-81CF-5D187DC0C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9731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B787B-7FD3-46B9-957F-70CD3AC09695}" type="datetime1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8FB2B-0834-4E69-81CF-5D187DC0C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2833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DE8A3-8369-40F0-8A92-56BFF45B930D}" type="datetime1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8FB2B-0834-4E69-81CF-5D187DC0C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841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F3664-DAE3-449A-B7FC-4E12D61CE25A}" type="datetime1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8FB2B-0834-4E69-81CF-5D187DC0C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577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72B30-F2BA-41B1-A7BF-952AFE143A41}" type="datetime1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8FB2B-0834-4E69-81CF-5D187DC0C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862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6B2B7-4A4C-4664-8A6F-2E97D83841D9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8FB2B-0834-4E69-81CF-5D187DC0C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618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51D5A-29EC-4D90-BD0E-986AEB55E18D}" type="datetime1">
              <a:rPr lang="en-US" smtClean="0"/>
              <a:t>3/31/2025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8FB2B-0834-4E69-81CF-5D187DC0C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545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07A4C-D64F-41DB-B8D3-53F065B9E966}" type="datetime1">
              <a:rPr lang="en-US" smtClean="0"/>
              <a:t>3/31/2025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8FB2B-0834-4E69-81CF-5D187DC0C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012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84D8A-C036-477F-8B45-A712A1BE2247}" type="datetime1">
              <a:rPr lang="en-US" smtClean="0"/>
              <a:t>3/31/2025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8FB2B-0834-4E69-81CF-5D187DC0C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308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90982-C384-46F5-899A-4661FA58925E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8FB2B-0834-4E69-81CF-5D187DC0C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28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8FB2B-0834-4E69-81CF-5D187DC0C246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53C0E-6483-4D35-BAD6-7A2BF6734103}" type="datetime1">
              <a:rPr lang="en-US" smtClean="0"/>
              <a:t>3/31/2025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483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8420BD-0994-4D37-AC7B-698BBB399BDE}" type="datetime1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CF8FB2B-0834-4E69-81CF-5D187DC0C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243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0F06BC4-8A1B-9640-1E5A-5751836798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74336" y="1265314"/>
            <a:ext cx="5408804" cy="3249131"/>
          </a:xfrm>
        </p:spPr>
        <p:txBody>
          <a:bodyPr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6000" b="1" dirty="0"/>
              <a:t>CD Week Webinar 2025</a:t>
            </a:r>
          </a:p>
        </p:txBody>
      </p:sp>
      <p:sp>
        <p:nvSpPr>
          <p:cNvPr id="9" name="Subtitle 8">
            <a:extLst>
              <a:ext uri="{FF2B5EF4-FFF2-40B4-BE49-F238E27FC236}">
                <a16:creationId xmlns:a16="http://schemas.microsoft.com/office/drawing/2014/main" id="{39B384AB-6266-96A5-BC47-A5828D3C27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74336" y="4514446"/>
            <a:ext cx="4299666" cy="1164408"/>
          </a:xfrm>
        </p:spPr>
        <p:txBody>
          <a:bodyPr>
            <a:normAutofit lnSpcReduction="10000"/>
          </a:bodyPr>
          <a:lstStyle/>
          <a:p>
            <a:pPr algn="l"/>
            <a:r>
              <a:rPr lang="en-US" b="1" dirty="0"/>
              <a:t>Sean Glennon</a:t>
            </a:r>
          </a:p>
          <a:p>
            <a:pPr algn="l"/>
            <a:r>
              <a:rPr lang="en-US" dirty="0"/>
              <a:t>Community Development Director</a:t>
            </a:r>
          </a:p>
          <a:p>
            <a:pPr algn="l"/>
            <a:r>
              <a:rPr lang="en-US" dirty="0"/>
              <a:t>Quincy, MA</a:t>
            </a:r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DC99427B-A97E-40A3-B1FD-4557346C6A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174" y="1270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8718ABF8-07F5-4CCF-5E32-0D55671284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604" y="2722210"/>
            <a:ext cx="3765692" cy="1421549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6E4F93F-5DAC-4E83-A797-CFB793288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2CF8FB2B-0834-4E69-81CF-5D187DC0C246}" type="slidenum">
              <a:rPr lang="en-US" smtClean="0"/>
              <a:pPr>
                <a:spcAft>
                  <a:spcPts val="600"/>
                </a:spcAft>
              </a:pPr>
              <a:t>1</a:t>
            </a:fld>
            <a:endParaRPr lang="en-US"/>
          </a:p>
        </p:txBody>
      </p:sp>
      <p:pic>
        <p:nvPicPr>
          <p:cNvPr id="4" name="Picture 3" descr="A logo for a company&#10;&#10;Description automatically generated">
            <a:extLst>
              <a:ext uri="{FF2B5EF4-FFF2-40B4-BE49-F238E27FC236}">
                <a16:creationId xmlns:a16="http://schemas.microsoft.com/office/drawing/2014/main" id="{75CB4BAC-AF9E-AFEB-A25A-AC86399211F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053" y="5839683"/>
            <a:ext cx="1698968" cy="788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3240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8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0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1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2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3" name="Isosceles Triangle 22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4" name="Isosceles Triangle 23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31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33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34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35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36" name="Isosceles Triangle 35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37" name="Isosceles Triangle 36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</p:grpSp>
      <p:sp>
        <p:nvSpPr>
          <p:cNvPr id="39" name="Rectangle 38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Content Placeholder 6" descr="A screenshot of a calendar&#10;&#10;AI-generated content may be incorrect.">
            <a:extLst>
              <a:ext uri="{FF2B5EF4-FFF2-40B4-BE49-F238E27FC236}">
                <a16:creationId xmlns:a16="http://schemas.microsoft.com/office/drawing/2014/main" id="{1B65EDB7-2C75-DE3C-83C3-4802D97FFA5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654"/>
          <a:stretch/>
        </p:blipFill>
        <p:spPr>
          <a:xfrm>
            <a:off x="3862698" y="560177"/>
            <a:ext cx="5397921" cy="5754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922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DF3BB-D776-4487-820B-95B575C863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4999" y="660113"/>
            <a:ext cx="5470021" cy="584775"/>
          </a:xfrm>
        </p:spPr>
        <p:txBody>
          <a:bodyPr>
            <a:normAutofit fontScale="90000"/>
          </a:bodyPr>
          <a:lstStyle/>
          <a:p>
            <a:r>
              <a:rPr lang="en-US"/>
              <a:t>Speaking Program Template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6B547C-8716-455F-8CBD-6492EC0E61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133238" cy="388077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Welcome – CD Director and facility representative</a:t>
            </a:r>
          </a:p>
          <a:p>
            <a:r>
              <a:rPr lang="en-US" sz="2000" dirty="0">
                <a:solidFill>
                  <a:schemeClr val="tx1"/>
                </a:solidFill>
              </a:rPr>
              <a:t>Greetings of the City – Mayor</a:t>
            </a:r>
          </a:p>
          <a:p>
            <a:r>
              <a:rPr lang="en-US" sz="2000" dirty="0">
                <a:solidFill>
                  <a:schemeClr val="tx1"/>
                </a:solidFill>
              </a:rPr>
              <a:t>Remarks – Member(s) of Congress and HUD CPD Rep.</a:t>
            </a:r>
          </a:p>
          <a:p>
            <a:r>
              <a:rPr lang="en-US" sz="2000" dirty="0">
                <a:solidFill>
                  <a:schemeClr val="tx1"/>
                </a:solidFill>
              </a:rPr>
              <a:t>Awards</a:t>
            </a:r>
          </a:p>
          <a:p>
            <a:r>
              <a:rPr lang="en-US" sz="2000" dirty="0">
                <a:solidFill>
                  <a:schemeClr val="tx1"/>
                </a:solidFill>
              </a:rPr>
              <a:t>Close / Reception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bg2"/>
              </a:solidFill>
            </a:endParaRPr>
          </a:p>
          <a:p>
            <a:endParaRPr lang="en-US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0544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FEB60-F248-410C-941E-3DC2A996B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4999" y="660113"/>
            <a:ext cx="4940181" cy="584775"/>
          </a:xfrm>
        </p:spPr>
        <p:txBody>
          <a:bodyPr>
            <a:normAutofit fontScale="90000"/>
          </a:bodyPr>
          <a:lstStyle/>
          <a:p>
            <a:r>
              <a:rPr lang="en-US" dirty="0"/>
              <a:t>Other Types of Events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F36301-0DA7-43AF-A1D6-31527A6D49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9158875" cy="4037298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Ground-breaking</a:t>
            </a:r>
          </a:p>
          <a:p>
            <a:r>
              <a:rPr lang="en-US" sz="1800" dirty="0">
                <a:solidFill>
                  <a:schemeClr val="tx1"/>
                </a:solidFill>
              </a:rPr>
              <a:t>“Reveal”</a:t>
            </a:r>
          </a:p>
          <a:p>
            <a:r>
              <a:rPr lang="en-US" dirty="0">
                <a:solidFill>
                  <a:schemeClr val="tx1"/>
                </a:solidFill>
              </a:rPr>
              <a:t>Ribbon-cutting</a:t>
            </a:r>
          </a:p>
          <a:p>
            <a:r>
              <a:rPr lang="en-US" sz="1800" dirty="0">
                <a:solidFill>
                  <a:schemeClr val="tx1"/>
                </a:solidFill>
              </a:rPr>
              <a:t>Anniversary</a:t>
            </a:r>
          </a:p>
          <a:p>
            <a:r>
              <a:rPr lang="en-US" dirty="0">
                <a:solidFill>
                  <a:schemeClr val="tx1"/>
                </a:solidFill>
              </a:rPr>
              <a:t>Local Access TV or Radio Program</a:t>
            </a:r>
          </a:p>
          <a:p>
            <a:endParaRPr lang="en-US" sz="1800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You do NOT have to do something every day.  But do </a:t>
            </a:r>
            <a:r>
              <a:rPr lang="en-US" dirty="0" err="1">
                <a:solidFill>
                  <a:schemeClr val="tx1"/>
                </a:solidFill>
              </a:rPr>
              <a:t>SOMEthing</a:t>
            </a:r>
            <a:r>
              <a:rPr lang="en-US" dirty="0">
                <a:solidFill>
                  <a:schemeClr val="tx1"/>
                </a:solidFill>
              </a:rPr>
              <a:t>.</a:t>
            </a:r>
            <a:endParaRPr lang="en-US" sz="1800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Does</a:t>
            </a:r>
            <a:r>
              <a:rPr lang="en-US" dirty="0">
                <a:solidFill>
                  <a:schemeClr val="tx1"/>
                </a:solidFill>
              </a:rPr>
              <a:t> NOT have to be formal. </a:t>
            </a:r>
            <a:r>
              <a:rPr lang="en-US" b="1" dirty="0">
                <a:solidFill>
                  <a:schemeClr val="tx1"/>
                </a:solidFill>
              </a:rPr>
              <a:t>Photo Ops </a:t>
            </a:r>
            <a:r>
              <a:rPr lang="en-US" dirty="0">
                <a:solidFill>
                  <a:schemeClr val="tx1"/>
                </a:solidFill>
              </a:rPr>
              <a:t>are a quick and easy option, as are events that highlight programs you are </a:t>
            </a:r>
            <a:r>
              <a:rPr lang="en-US" i="1" dirty="0">
                <a:solidFill>
                  <a:schemeClr val="tx1"/>
                </a:solidFill>
              </a:rPr>
              <a:t>already</a:t>
            </a:r>
            <a:r>
              <a:rPr lang="en-US" dirty="0">
                <a:solidFill>
                  <a:schemeClr val="tx1"/>
                </a:solidFill>
              </a:rPr>
              <a:t> funding with CDBG.</a:t>
            </a:r>
            <a:endParaRPr lang="en-US" sz="1800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19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4999" y="660113"/>
            <a:ext cx="5786215" cy="584775"/>
          </a:xfrm>
        </p:spPr>
        <p:txBody>
          <a:bodyPr>
            <a:normAutofit fontScale="90000"/>
          </a:bodyPr>
          <a:lstStyle/>
          <a:p>
            <a:r>
              <a:rPr lang="en-US"/>
              <a:t>Connecting with Congress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885" y="2137161"/>
            <a:ext cx="8077200" cy="3861987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Get to know the PR / social media coordinator or legislative aide in the local/regional Congressional office</a:t>
            </a:r>
          </a:p>
          <a:p>
            <a:r>
              <a:rPr lang="en-US" sz="2000" dirty="0">
                <a:solidFill>
                  <a:schemeClr val="tx1"/>
                </a:solidFill>
              </a:rPr>
              <a:t>Come across as a partner and resource</a:t>
            </a:r>
          </a:p>
          <a:p>
            <a:r>
              <a:rPr lang="en-US" sz="2000" dirty="0">
                <a:solidFill>
                  <a:schemeClr val="tx1"/>
                </a:solidFill>
              </a:rPr>
              <a:t>Offer talking points and statistics / leveraged amounts</a:t>
            </a:r>
          </a:p>
          <a:p>
            <a:r>
              <a:rPr lang="en-US" sz="2000" dirty="0">
                <a:solidFill>
                  <a:schemeClr val="tx1"/>
                </a:solidFill>
              </a:rPr>
              <a:t>Provide an advanced copy of any programs</a:t>
            </a:r>
          </a:p>
          <a:p>
            <a:r>
              <a:rPr lang="en-US" sz="2000" dirty="0">
                <a:solidFill>
                  <a:schemeClr val="tx1"/>
                </a:solidFill>
              </a:rPr>
              <a:t>Take the initiative of drafting press releases (pre and/or post events) and ask the Congressional office to provide a quote</a:t>
            </a:r>
          </a:p>
          <a:p>
            <a:r>
              <a:rPr lang="en-US" sz="2000" dirty="0">
                <a:solidFill>
                  <a:schemeClr val="tx1"/>
                </a:solidFill>
              </a:rPr>
              <a:t>Post on social media and “tag” the Congressperson</a:t>
            </a:r>
          </a:p>
          <a:p>
            <a:r>
              <a:rPr lang="en-US" sz="2000" dirty="0">
                <a:solidFill>
                  <a:schemeClr val="tx1"/>
                </a:solidFill>
              </a:rPr>
              <a:t>Stay in touch throughout the year.  Staff turnover is common.</a:t>
            </a:r>
          </a:p>
        </p:txBody>
      </p:sp>
    </p:spTree>
    <p:extLst>
      <p:ext uri="{BB962C8B-B14F-4D97-AF65-F5344CB8AC3E}">
        <p14:creationId xmlns:p14="http://schemas.microsoft.com/office/powerpoint/2010/main" val="267596117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587</TotalTime>
  <Words>255</Words>
  <Application>Microsoft Office PowerPoint</Application>
  <PresentationFormat>Widescreen</PresentationFormat>
  <Paragraphs>36</Paragraphs>
  <Slides>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Facet</vt:lpstr>
      <vt:lpstr>CD Week Webinar 2025</vt:lpstr>
      <vt:lpstr>PowerPoint Presentation</vt:lpstr>
      <vt:lpstr>Speaking Program Template</vt:lpstr>
      <vt:lpstr>Other Types of Events</vt:lpstr>
      <vt:lpstr>Connecting with Congress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Member/First Time Attendee Orientation</dc:title>
  <dc:creator>watson2163</dc:creator>
  <cp:lastModifiedBy>SEAN GLENNON</cp:lastModifiedBy>
  <cp:revision>49</cp:revision>
  <dcterms:created xsi:type="dcterms:W3CDTF">2020-06-19T19:41:10Z</dcterms:created>
  <dcterms:modified xsi:type="dcterms:W3CDTF">2025-03-31T14:17:30Z</dcterms:modified>
</cp:coreProperties>
</file>