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4"/>
  </p:sldMasterIdLst>
  <p:notesMasterIdLst>
    <p:notesMasterId r:id="rId61"/>
  </p:notesMasterIdLst>
  <p:sldIdLst>
    <p:sldId id="266" r:id="rId5"/>
    <p:sldId id="279" r:id="rId6"/>
    <p:sldId id="320" r:id="rId7"/>
    <p:sldId id="283" r:id="rId8"/>
    <p:sldId id="319" r:id="rId9"/>
    <p:sldId id="276" r:id="rId10"/>
    <p:sldId id="277" r:id="rId11"/>
    <p:sldId id="280" r:id="rId12"/>
    <p:sldId id="271" r:id="rId13"/>
    <p:sldId id="341" r:id="rId14"/>
    <p:sldId id="284" r:id="rId15"/>
    <p:sldId id="281" r:id="rId16"/>
    <p:sldId id="273" r:id="rId17"/>
    <p:sldId id="286" r:id="rId18"/>
    <p:sldId id="272" r:id="rId19"/>
    <p:sldId id="287" r:id="rId20"/>
    <p:sldId id="321" r:id="rId21"/>
    <p:sldId id="322" r:id="rId22"/>
    <p:sldId id="342" r:id="rId23"/>
    <p:sldId id="343" r:id="rId24"/>
    <p:sldId id="344" r:id="rId25"/>
    <p:sldId id="345" r:id="rId26"/>
    <p:sldId id="350" r:id="rId27"/>
    <p:sldId id="323" r:id="rId28"/>
    <p:sldId id="293" r:id="rId29"/>
    <p:sldId id="318" r:id="rId30"/>
    <p:sldId id="346" r:id="rId31"/>
    <p:sldId id="289" r:id="rId32"/>
    <p:sldId id="324" r:id="rId33"/>
    <p:sldId id="347" r:id="rId34"/>
    <p:sldId id="348" r:id="rId35"/>
    <p:sldId id="349" r:id="rId36"/>
    <p:sldId id="306" r:id="rId37"/>
    <p:sldId id="317" r:id="rId38"/>
    <p:sldId id="325" r:id="rId39"/>
    <p:sldId id="307" r:id="rId40"/>
    <p:sldId id="309" r:id="rId41"/>
    <p:sldId id="326" r:id="rId42"/>
    <p:sldId id="327" r:id="rId43"/>
    <p:sldId id="311" r:id="rId44"/>
    <p:sldId id="310" r:id="rId45"/>
    <p:sldId id="330" r:id="rId46"/>
    <p:sldId id="331" r:id="rId47"/>
    <p:sldId id="332" r:id="rId48"/>
    <p:sldId id="333" r:id="rId49"/>
    <p:sldId id="334" r:id="rId50"/>
    <p:sldId id="335" r:id="rId51"/>
    <p:sldId id="336" r:id="rId52"/>
    <p:sldId id="337" r:id="rId53"/>
    <p:sldId id="338" r:id="rId54"/>
    <p:sldId id="339" r:id="rId55"/>
    <p:sldId id="340" r:id="rId56"/>
    <p:sldId id="312" r:id="rId57"/>
    <p:sldId id="328" r:id="rId58"/>
    <p:sldId id="314" r:id="rId59"/>
    <p:sldId id="313" r:id="rId6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010"/>
    <a:srgbClr val="382294"/>
    <a:srgbClr val="DB6413"/>
    <a:srgbClr val="FFF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F8AB3-AFFB-4730-8013-0FA98764587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03205CF-1788-49BC-8F78-E232EC48AFD9}">
      <dgm:prSet/>
      <dgm:spPr/>
      <dgm:t>
        <a:bodyPr/>
        <a:lstStyle/>
        <a:p>
          <a:r>
            <a:rPr lang="en-US" dirty="0">
              <a:solidFill>
                <a:schemeClr val="tx1"/>
              </a:solidFill>
            </a:rPr>
            <a:t>West Valley City—Entitlement Jurisdiction</a:t>
          </a:r>
        </a:p>
      </dgm:t>
    </dgm:pt>
    <dgm:pt modelId="{161F07B9-2600-4C2D-BFA9-6C3256C72C42}" type="parTrans" cxnId="{3196126E-3154-4F15-8A5E-4676D2EE9D8F}">
      <dgm:prSet/>
      <dgm:spPr/>
      <dgm:t>
        <a:bodyPr/>
        <a:lstStyle/>
        <a:p>
          <a:endParaRPr lang="en-US"/>
        </a:p>
      </dgm:t>
    </dgm:pt>
    <dgm:pt modelId="{5CBA3ADD-5D54-4354-98E1-7E89EB6E94EA}" type="sibTrans" cxnId="{3196126E-3154-4F15-8A5E-4676D2EE9D8F}">
      <dgm:prSet/>
      <dgm:spPr/>
      <dgm:t>
        <a:bodyPr/>
        <a:lstStyle/>
        <a:p>
          <a:endParaRPr lang="en-US"/>
        </a:p>
      </dgm:t>
    </dgm:pt>
    <dgm:pt modelId="{85B008B1-DE0F-4D03-948C-7885B5E7D868}">
      <dgm:prSet/>
      <dgm:spPr/>
      <dgm:t>
        <a:bodyPr/>
        <a:lstStyle/>
        <a:p>
          <a:r>
            <a:rPr lang="en-US" dirty="0">
              <a:solidFill>
                <a:schemeClr val="tx1"/>
              </a:solidFill>
            </a:rPr>
            <a:t>5-Year Consolidated Plan</a:t>
          </a:r>
        </a:p>
      </dgm:t>
    </dgm:pt>
    <dgm:pt modelId="{55139EFC-95E9-4582-8027-46D7F4396716}" type="parTrans" cxnId="{4DED10F3-FBD9-41B5-AA35-93520CD01A47}">
      <dgm:prSet/>
      <dgm:spPr/>
      <dgm:t>
        <a:bodyPr/>
        <a:lstStyle/>
        <a:p>
          <a:endParaRPr lang="en-US"/>
        </a:p>
      </dgm:t>
    </dgm:pt>
    <dgm:pt modelId="{521E8F48-2F29-445D-980B-1269BA77E21B}" type="sibTrans" cxnId="{4DED10F3-FBD9-41B5-AA35-93520CD01A47}">
      <dgm:prSet/>
      <dgm:spPr/>
      <dgm:t>
        <a:bodyPr/>
        <a:lstStyle/>
        <a:p>
          <a:endParaRPr lang="en-US"/>
        </a:p>
      </dgm:t>
    </dgm:pt>
    <dgm:pt modelId="{55349244-3F85-4DF5-842C-10B99D5996B8}">
      <dgm:prSet/>
      <dgm:spPr/>
      <dgm:t>
        <a:bodyPr/>
        <a:lstStyle/>
        <a:p>
          <a:r>
            <a:rPr lang="en-US" dirty="0">
              <a:solidFill>
                <a:schemeClr val="tx1"/>
              </a:solidFill>
            </a:rPr>
            <a:t>Annual Action Plan</a:t>
          </a:r>
        </a:p>
      </dgm:t>
    </dgm:pt>
    <dgm:pt modelId="{6F5B58B7-6D28-461B-9B1B-F3BB71536299}" type="parTrans" cxnId="{672E60E1-C578-4EE6-B09D-0B78A6AC0C92}">
      <dgm:prSet/>
      <dgm:spPr/>
      <dgm:t>
        <a:bodyPr/>
        <a:lstStyle/>
        <a:p>
          <a:endParaRPr lang="en-US"/>
        </a:p>
      </dgm:t>
    </dgm:pt>
    <dgm:pt modelId="{B5FDC73E-CA92-490D-ABFA-583850BF339E}" type="sibTrans" cxnId="{672E60E1-C578-4EE6-B09D-0B78A6AC0C92}">
      <dgm:prSet/>
      <dgm:spPr/>
      <dgm:t>
        <a:bodyPr/>
        <a:lstStyle/>
        <a:p>
          <a:endParaRPr lang="en-US"/>
        </a:p>
      </dgm:t>
    </dgm:pt>
    <dgm:pt modelId="{7E2D7BDD-A389-4D3F-9458-3BFB9251A68E}">
      <dgm:prSet/>
      <dgm:spPr/>
      <dgm:t>
        <a:bodyPr/>
        <a:lstStyle/>
        <a:p>
          <a:r>
            <a:rPr lang="en-US" dirty="0">
              <a:solidFill>
                <a:schemeClr val="tx1"/>
              </a:solidFill>
            </a:rPr>
            <a:t>Consolidated Annual Performance Report (CAPER)</a:t>
          </a:r>
        </a:p>
      </dgm:t>
    </dgm:pt>
    <dgm:pt modelId="{54AE67E7-E8CA-4326-960F-FD78A1813245}" type="parTrans" cxnId="{22C71E4A-43C6-4F9D-B0FE-FD9BCE1A9990}">
      <dgm:prSet/>
      <dgm:spPr/>
      <dgm:t>
        <a:bodyPr/>
        <a:lstStyle/>
        <a:p>
          <a:endParaRPr lang="en-US"/>
        </a:p>
      </dgm:t>
    </dgm:pt>
    <dgm:pt modelId="{125DB9BF-6141-4F87-A899-330E8F538A0C}" type="sibTrans" cxnId="{22C71E4A-43C6-4F9D-B0FE-FD9BCE1A9990}">
      <dgm:prSet/>
      <dgm:spPr/>
      <dgm:t>
        <a:bodyPr/>
        <a:lstStyle/>
        <a:p>
          <a:endParaRPr lang="en-US"/>
        </a:p>
      </dgm:t>
    </dgm:pt>
    <dgm:pt modelId="{C61C88B8-8809-430B-A827-82AAFB72AACD}">
      <dgm:prSet/>
      <dgm:spPr/>
      <dgm:t>
        <a:bodyPr/>
        <a:lstStyle/>
        <a:p>
          <a:r>
            <a:rPr lang="en-US" dirty="0"/>
            <a:t>Citizen Participation Plan</a:t>
          </a:r>
        </a:p>
      </dgm:t>
    </dgm:pt>
    <dgm:pt modelId="{ED0BE603-9F12-44BC-800D-8E0A4350998E}" type="parTrans" cxnId="{2F72A32A-573A-4BAA-AB87-BAA8AE87C211}">
      <dgm:prSet/>
      <dgm:spPr/>
      <dgm:t>
        <a:bodyPr/>
        <a:lstStyle/>
        <a:p>
          <a:endParaRPr lang="en-US"/>
        </a:p>
      </dgm:t>
    </dgm:pt>
    <dgm:pt modelId="{36074774-A049-41C1-B2E0-B4F271EB9F7B}" type="sibTrans" cxnId="{2F72A32A-573A-4BAA-AB87-BAA8AE87C211}">
      <dgm:prSet/>
      <dgm:spPr/>
      <dgm:t>
        <a:bodyPr/>
        <a:lstStyle/>
        <a:p>
          <a:endParaRPr lang="en-US"/>
        </a:p>
      </dgm:t>
    </dgm:pt>
    <dgm:pt modelId="{AC4F79C2-E632-4A6A-8B9C-3894CD90B019}" type="pres">
      <dgm:prSet presAssocID="{CF3F8AB3-AFFB-4730-8013-0FA987645876}" presName="linear" presStyleCnt="0">
        <dgm:presLayoutVars>
          <dgm:animLvl val="lvl"/>
          <dgm:resizeHandles val="exact"/>
        </dgm:presLayoutVars>
      </dgm:prSet>
      <dgm:spPr/>
    </dgm:pt>
    <dgm:pt modelId="{8A5CC44B-BDB0-497D-B9B9-AA2A6E277130}" type="pres">
      <dgm:prSet presAssocID="{B03205CF-1788-49BC-8F78-E232EC48AFD9}" presName="parentText" presStyleLbl="node1" presStyleIdx="0" presStyleCnt="5" custLinFactNeighborX="452" custLinFactNeighborY="14727">
        <dgm:presLayoutVars>
          <dgm:chMax val="0"/>
          <dgm:bulletEnabled val="1"/>
        </dgm:presLayoutVars>
      </dgm:prSet>
      <dgm:spPr/>
    </dgm:pt>
    <dgm:pt modelId="{C0DC4B9A-E2B6-4EC3-8EFA-651B3341001A}" type="pres">
      <dgm:prSet presAssocID="{5CBA3ADD-5D54-4354-98E1-7E89EB6E94EA}" presName="spacer" presStyleCnt="0"/>
      <dgm:spPr/>
    </dgm:pt>
    <dgm:pt modelId="{605B0866-FB92-4165-A593-0AA1787F85F6}" type="pres">
      <dgm:prSet presAssocID="{85B008B1-DE0F-4D03-948C-7885B5E7D868}" presName="parentText" presStyleLbl="node1" presStyleIdx="1" presStyleCnt="5">
        <dgm:presLayoutVars>
          <dgm:chMax val="0"/>
          <dgm:bulletEnabled val="1"/>
        </dgm:presLayoutVars>
      </dgm:prSet>
      <dgm:spPr/>
    </dgm:pt>
    <dgm:pt modelId="{2A201341-A045-4412-A4E7-EE0FBE115BB5}" type="pres">
      <dgm:prSet presAssocID="{521E8F48-2F29-445D-980B-1269BA77E21B}" presName="spacer" presStyleCnt="0"/>
      <dgm:spPr/>
    </dgm:pt>
    <dgm:pt modelId="{AAD241B0-5E33-4684-B25E-11A01FFBD6FB}" type="pres">
      <dgm:prSet presAssocID="{55349244-3F85-4DF5-842C-10B99D5996B8}" presName="parentText" presStyleLbl="node1" presStyleIdx="2" presStyleCnt="5">
        <dgm:presLayoutVars>
          <dgm:chMax val="0"/>
          <dgm:bulletEnabled val="1"/>
        </dgm:presLayoutVars>
      </dgm:prSet>
      <dgm:spPr/>
    </dgm:pt>
    <dgm:pt modelId="{EAA2FAAD-5F50-4184-AF88-611552D9924D}" type="pres">
      <dgm:prSet presAssocID="{B5FDC73E-CA92-490D-ABFA-583850BF339E}" presName="spacer" presStyleCnt="0"/>
      <dgm:spPr/>
    </dgm:pt>
    <dgm:pt modelId="{CE590C5F-AEE1-479E-BA4C-B55CD470567C}" type="pres">
      <dgm:prSet presAssocID="{7E2D7BDD-A389-4D3F-9458-3BFB9251A68E}" presName="parentText" presStyleLbl="node1" presStyleIdx="3" presStyleCnt="5">
        <dgm:presLayoutVars>
          <dgm:chMax val="0"/>
          <dgm:bulletEnabled val="1"/>
        </dgm:presLayoutVars>
      </dgm:prSet>
      <dgm:spPr/>
    </dgm:pt>
    <dgm:pt modelId="{9524EA44-3B75-452C-9E8C-6193ADC38EBB}" type="pres">
      <dgm:prSet presAssocID="{125DB9BF-6141-4F87-A899-330E8F538A0C}" presName="spacer" presStyleCnt="0"/>
      <dgm:spPr/>
    </dgm:pt>
    <dgm:pt modelId="{4E1BAB8D-E073-4C07-9736-1BBC7A66A2CE}" type="pres">
      <dgm:prSet presAssocID="{C61C88B8-8809-430B-A827-82AAFB72AACD}" presName="parentText" presStyleLbl="node1" presStyleIdx="4" presStyleCnt="5" custLinFactY="1075" custLinFactNeighborX="902" custLinFactNeighborY="100000">
        <dgm:presLayoutVars>
          <dgm:chMax val="0"/>
          <dgm:bulletEnabled val="1"/>
        </dgm:presLayoutVars>
      </dgm:prSet>
      <dgm:spPr/>
    </dgm:pt>
  </dgm:ptLst>
  <dgm:cxnLst>
    <dgm:cxn modelId="{2F72A32A-573A-4BAA-AB87-BAA8AE87C211}" srcId="{CF3F8AB3-AFFB-4730-8013-0FA987645876}" destId="{C61C88B8-8809-430B-A827-82AAFB72AACD}" srcOrd="4" destOrd="0" parTransId="{ED0BE603-9F12-44BC-800D-8E0A4350998E}" sibTransId="{36074774-A049-41C1-B2E0-B4F271EB9F7B}"/>
    <dgm:cxn modelId="{22C71E4A-43C6-4F9D-B0FE-FD9BCE1A9990}" srcId="{CF3F8AB3-AFFB-4730-8013-0FA987645876}" destId="{7E2D7BDD-A389-4D3F-9458-3BFB9251A68E}" srcOrd="3" destOrd="0" parTransId="{54AE67E7-E8CA-4326-960F-FD78A1813245}" sibTransId="{125DB9BF-6141-4F87-A899-330E8F538A0C}"/>
    <dgm:cxn modelId="{09D5B16D-BE0F-4910-A265-ABC120805056}" type="presOf" srcId="{85B008B1-DE0F-4D03-948C-7885B5E7D868}" destId="{605B0866-FB92-4165-A593-0AA1787F85F6}" srcOrd="0" destOrd="0" presId="urn:microsoft.com/office/officeart/2005/8/layout/vList2"/>
    <dgm:cxn modelId="{3196126E-3154-4F15-8A5E-4676D2EE9D8F}" srcId="{CF3F8AB3-AFFB-4730-8013-0FA987645876}" destId="{B03205CF-1788-49BC-8F78-E232EC48AFD9}" srcOrd="0" destOrd="0" parTransId="{161F07B9-2600-4C2D-BFA9-6C3256C72C42}" sibTransId="{5CBA3ADD-5D54-4354-98E1-7E89EB6E94EA}"/>
    <dgm:cxn modelId="{622AC978-E55D-469B-B7BF-92B1C31F7E7E}" type="presOf" srcId="{CF3F8AB3-AFFB-4730-8013-0FA987645876}" destId="{AC4F79C2-E632-4A6A-8B9C-3894CD90B019}" srcOrd="0" destOrd="0" presId="urn:microsoft.com/office/officeart/2005/8/layout/vList2"/>
    <dgm:cxn modelId="{594063C9-EFA4-451E-83CF-C905B028AE0A}" type="presOf" srcId="{B03205CF-1788-49BC-8F78-E232EC48AFD9}" destId="{8A5CC44B-BDB0-497D-B9B9-AA2A6E277130}" srcOrd="0" destOrd="0" presId="urn:microsoft.com/office/officeart/2005/8/layout/vList2"/>
    <dgm:cxn modelId="{9CEDB4CF-2A4A-4228-9DA0-6E95D183F4FA}" type="presOf" srcId="{C61C88B8-8809-430B-A827-82AAFB72AACD}" destId="{4E1BAB8D-E073-4C07-9736-1BBC7A66A2CE}" srcOrd="0" destOrd="0" presId="urn:microsoft.com/office/officeart/2005/8/layout/vList2"/>
    <dgm:cxn modelId="{6C9EC3D1-2A65-4D9E-90F1-13129C5D3E41}" type="presOf" srcId="{55349244-3F85-4DF5-842C-10B99D5996B8}" destId="{AAD241B0-5E33-4684-B25E-11A01FFBD6FB}" srcOrd="0" destOrd="0" presId="urn:microsoft.com/office/officeart/2005/8/layout/vList2"/>
    <dgm:cxn modelId="{8BDE46D7-49B0-49C3-A29C-2A61FAD0D943}" type="presOf" srcId="{7E2D7BDD-A389-4D3F-9458-3BFB9251A68E}" destId="{CE590C5F-AEE1-479E-BA4C-B55CD470567C}" srcOrd="0" destOrd="0" presId="urn:microsoft.com/office/officeart/2005/8/layout/vList2"/>
    <dgm:cxn modelId="{672E60E1-C578-4EE6-B09D-0B78A6AC0C92}" srcId="{CF3F8AB3-AFFB-4730-8013-0FA987645876}" destId="{55349244-3F85-4DF5-842C-10B99D5996B8}" srcOrd="2" destOrd="0" parTransId="{6F5B58B7-6D28-461B-9B1B-F3BB71536299}" sibTransId="{B5FDC73E-CA92-490D-ABFA-583850BF339E}"/>
    <dgm:cxn modelId="{4DED10F3-FBD9-41B5-AA35-93520CD01A47}" srcId="{CF3F8AB3-AFFB-4730-8013-0FA987645876}" destId="{85B008B1-DE0F-4D03-948C-7885B5E7D868}" srcOrd="1" destOrd="0" parTransId="{55139EFC-95E9-4582-8027-46D7F4396716}" sibTransId="{521E8F48-2F29-445D-980B-1269BA77E21B}"/>
    <dgm:cxn modelId="{D7872991-693B-45E4-B0EF-24B679037FF0}" type="presParOf" srcId="{AC4F79C2-E632-4A6A-8B9C-3894CD90B019}" destId="{8A5CC44B-BDB0-497D-B9B9-AA2A6E277130}" srcOrd="0" destOrd="0" presId="urn:microsoft.com/office/officeart/2005/8/layout/vList2"/>
    <dgm:cxn modelId="{9893890F-FE0B-474A-AD1A-BEB33183F479}" type="presParOf" srcId="{AC4F79C2-E632-4A6A-8B9C-3894CD90B019}" destId="{C0DC4B9A-E2B6-4EC3-8EFA-651B3341001A}" srcOrd="1" destOrd="0" presId="urn:microsoft.com/office/officeart/2005/8/layout/vList2"/>
    <dgm:cxn modelId="{C1339414-A578-4E54-B2F9-718B4B2CC191}" type="presParOf" srcId="{AC4F79C2-E632-4A6A-8B9C-3894CD90B019}" destId="{605B0866-FB92-4165-A593-0AA1787F85F6}" srcOrd="2" destOrd="0" presId="urn:microsoft.com/office/officeart/2005/8/layout/vList2"/>
    <dgm:cxn modelId="{E70FE24F-C91C-4FE7-A38F-50487F1533E8}" type="presParOf" srcId="{AC4F79C2-E632-4A6A-8B9C-3894CD90B019}" destId="{2A201341-A045-4412-A4E7-EE0FBE115BB5}" srcOrd="3" destOrd="0" presId="urn:microsoft.com/office/officeart/2005/8/layout/vList2"/>
    <dgm:cxn modelId="{26F87B9D-09B0-48DF-B327-61B821EBF6B7}" type="presParOf" srcId="{AC4F79C2-E632-4A6A-8B9C-3894CD90B019}" destId="{AAD241B0-5E33-4684-B25E-11A01FFBD6FB}" srcOrd="4" destOrd="0" presId="urn:microsoft.com/office/officeart/2005/8/layout/vList2"/>
    <dgm:cxn modelId="{25224DE1-D6A0-4469-B761-37AD71761CD4}" type="presParOf" srcId="{AC4F79C2-E632-4A6A-8B9C-3894CD90B019}" destId="{EAA2FAAD-5F50-4184-AF88-611552D9924D}" srcOrd="5" destOrd="0" presId="urn:microsoft.com/office/officeart/2005/8/layout/vList2"/>
    <dgm:cxn modelId="{59C68B19-96C5-4CA6-A4F9-225741C4B6C2}" type="presParOf" srcId="{AC4F79C2-E632-4A6A-8B9C-3894CD90B019}" destId="{CE590C5F-AEE1-479E-BA4C-B55CD470567C}" srcOrd="6" destOrd="0" presId="urn:microsoft.com/office/officeart/2005/8/layout/vList2"/>
    <dgm:cxn modelId="{27E84107-E704-4EEA-BF47-70C959D33D93}" type="presParOf" srcId="{AC4F79C2-E632-4A6A-8B9C-3894CD90B019}" destId="{9524EA44-3B75-452C-9E8C-6193ADC38EBB}" srcOrd="7" destOrd="0" presId="urn:microsoft.com/office/officeart/2005/8/layout/vList2"/>
    <dgm:cxn modelId="{F2D3A2D6-5E2A-4473-910F-6CE79EF38BDC}" type="presParOf" srcId="{AC4F79C2-E632-4A6A-8B9C-3894CD90B019}" destId="{4E1BAB8D-E073-4C07-9736-1BBC7A66A2C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FF3C87-A66A-4C09-A04E-806E5F01CA0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72AF43C-23B2-4AAC-88EE-6BB5D7CD4977}">
      <dgm:prSet phldrT="[Text]"/>
      <dgm:spPr>
        <a:xfrm>
          <a:off x="2982984" y="3796"/>
          <a:ext cx="2663681" cy="705794"/>
        </a:xfrm>
        <a:prstGeom prst="rect">
          <a:avLst/>
        </a:prstGeom>
        <a:solidFill>
          <a:srgbClr val="DB6413"/>
        </a:solidFill>
        <a:ln w="12700" cap="flat" cmpd="sng" algn="ctr">
          <a:solidFill>
            <a:sysClr val="windowText" lastClr="000000"/>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National Objectives</a:t>
          </a:r>
        </a:p>
      </dgm:t>
    </dgm:pt>
    <dgm:pt modelId="{63FA265D-1340-4BA5-9880-37B41C3F368E}" type="parTrans" cxnId="{0DAEA713-3E28-4FF2-9790-6231FAD97B8A}">
      <dgm:prSet/>
      <dgm:spPr/>
      <dgm:t>
        <a:bodyPr/>
        <a:lstStyle/>
        <a:p>
          <a:endParaRPr lang="en-US"/>
        </a:p>
      </dgm:t>
    </dgm:pt>
    <dgm:pt modelId="{9185CAE5-46C3-4198-B6C8-F3118E84CE8B}" type="sibTrans" cxnId="{0DAEA713-3E28-4FF2-9790-6231FAD97B8A}">
      <dgm:prSet/>
      <dgm:spPr/>
      <dgm:t>
        <a:bodyPr/>
        <a:lstStyle/>
        <a:p>
          <a:endParaRPr lang="en-US"/>
        </a:p>
      </dgm:t>
    </dgm:pt>
    <dgm:pt modelId="{9A24F9ED-56B8-4640-AF5E-F4144D8DA742}">
      <dgm:prSet phldrT="[Text]"/>
      <dgm:spPr>
        <a:xfrm>
          <a:off x="1901009" y="1006023"/>
          <a:ext cx="1411588" cy="705794"/>
        </a:xfrm>
        <a:prstGeom prst="rect">
          <a:avLst/>
        </a:prstGeom>
        <a:solidFill>
          <a:srgbClr val="FFFF00"/>
        </a:solidFill>
        <a:ln w="12700" cap="flat" cmpd="sng" algn="ctr">
          <a:solidFill>
            <a:sysClr val="windowText" lastClr="000000"/>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Low/Mod Income</a:t>
          </a:r>
        </a:p>
      </dgm:t>
    </dgm:pt>
    <dgm:pt modelId="{A3D55C4B-261F-4A2C-B511-D4CF32B81B79}" type="parTrans" cxnId="{6617F238-17BF-474A-A838-061B743A8A19}">
      <dgm:prSet/>
      <dgm:spPr>
        <a:xfrm>
          <a:off x="2606803" y="709590"/>
          <a:ext cx="1708021" cy="296433"/>
        </a:xfrm>
        <a:custGeom>
          <a:avLst/>
          <a:gdLst/>
          <a:ahLst/>
          <a:cxnLst/>
          <a:rect l="0" t="0" r="0" b="0"/>
          <a:pathLst>
            <a:path>
              <a:moveTo>
                <a:pt x="1708021" y="0"/>
              </a:moveTo>
              <a:lnTo>
                <a:pt x="1708021" y="148216"/>
              </a:lnTo>
              <a:lnTo>
                <a:pt x="0" y="148216"/>
              </a:lnTo>
              <a:lnTo>
                <a:pt x="0" y="296433"/>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C4679E35-F549-4091-BEB8-E50CE462B6E2}" type="sibTrans" cxnId="{6617F238-17BF-474A-A838-061B743A8A19}">
      <dgm:prSet/>
      <dgm:spPr/>
      <dgm:t>
        <a:bodyPr/>
        <a:lstStyle/>
        <a:p>
          <a:endParaRPr lang="en-US"/>
        </a:p>
      </dgm:t>
    </dgm:pt>
    <dgm:pt modelId="{99364C71-F2C0-4B48-B478-EBFAE7960866}">
      <dgm:prSet phldrT="[Text]"/>
      <dgm:spPr>
        <a:xfrm>
          <a:off x="3609030" y="1006023"/>
          <a:ext cx="1411588" cy="705794"/>
        </a:xfrm>
        <a:prstGeom prst="rect">
          <a:avLst/>
        </a:prstGeom>
        <a:solidFill>
          <a:srgbClr val="4472C4">
            <a:lumMod val="60000"/>
            <a:lumOff val="40000"/>
          </a:srgbClr>
        </a:solidFill>
        <a:ln w="12700" cap="flat" cmpd="sng" algn="ctr">
          <a:solidFill>
            <a:sysClr val="windowText" lastClr="000000"/>
          </a:solidFill>
          <a:prstDash val="solid"/>
          <a:miter lim="800000"/>
        </a:ln>
        <a:effectLst/>
      </dgm:spPr>
      <dgm:t>
        <a:bodyPr/>
        <a:lstStyle/>
        <a:p>
          <a:pPr>
            <a:buNone/>
          </a:pPr>
          <a:r>
            <a:rPr lang="en-US">
              <a:solidFill>
                <a:sysClr val="windowText" lastClr="000000"/>
              </a:solidFill>
              <a:latin typeface="Calibri" panose="020F0502020204030204"/>
              <a:ea typeface="+mn-ea"/>
              <a:cs typeface="+mn-cs"/>
            </a:rPr>
            <a:t>Slum/Blight</a:t>
          </a:r>
        </a:p>
      </dgm:t>
    </dgm:pt>
    <dgm:pt modelId="{3E9C6840-BD3D-4047-869F-831AAE5061A7}" type="parTrans" cxnId="{A77C28C2-233A-4430-88D0-F77E04FC221A}">
      <dgm:prSet/>
      <dgm:spPr>
        <a:xfrm>
          <a:off x="4269105" y="709590"/>
          <a:ext cx="91440" cy="296433"/>
        </a:xfrm>
        <a:custGeom>
          <a:avLst/>
          <a:gdLst/>
          <a:ahLst/>
          <a:cxnLst/>
          <a:rect l="0" t="0" r="0" b="0"/>
          <a:pathLst>
            <a:path>
              <a:moveTo>
                <a:pt x="45720" y="0"/>
              </a:moveTo>
              <a:lnTo>
                <a:pt x="45720" y="296433"/>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4435F929-DE65-47A1-8FD0-0B3159BAFF28}" type="sibTrans" cxnId="{A77C28C2-233A-4430-88D0-F77E04FC221A}">
      <dgm:prSet/>
      <dgm:spPr/>
      <dgm:t>
        <a:bodyPr/>
        <a:lstStyle/>
        <a:p>
          <a:endParaRPr lang="en-US"/>
        </a:p>
      </dgm:t>
    </dgm:pt>
    <dgm:pt modelId="{E0180A35-BFDE-44B5-83FE-5E283A8F5116}">
      <dgm:prSet phldrT="[Text]"/>
      <dgm:spPr>
        <a:xfrm>
          <a:off x="5317052" y="1006023"/>
          <a:ext cx="1411588" cy="705794"/>
        </a:xfrm>
        <a:prstGeom prst="rect">
          <a:avLst/>
        </a:prstGeom>
        <a:solidFill>
          <a:schemeClr val="accent2">
            <a:lumMod val="40000"/>
            <a:lumOff val="60000"/>
          </a:schemeClr>
        </a:solidFill>
        <a:ln w="12700" cap="flat" cmpd="sng" algn="ctr">
          <a:solidFill>
            <a:sysClr val="windowText" lastClr="000000"/>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Urgent Needs</a:t>
          </a:r>
        </a:p>
      </dgm:t>
    </dgm:pt>
    <dgm:pt modelId="{CE901682-6254-4D90-AD7C-9636E0D8B6AB}" type="parTrans" cxnId="{50D9A9C8-48BA-4CD4-B82A-E88FD26539EA}">
      <dgm:prSet/>
      <dgm:spPr>
        <a:xfrm>
          <a:off x="4314825" y="709590"/>
          <a:ext cx="1708021" cy="296433"/>
        </a:xfrm>
        <a:custGeom>
          <a:avLst/>
          <a:gdLst/>
          <a:ahLst/>
          <a:cxnLst/>
          <a:rect l="0" t="0" r="0" b="0"/>
          <a:pathLst>
            <a:path>
              <a:moveTo>
                <a:pt x="0" y="0"/>
              </a:moveTo>
              <a:lnTo>
                <a:pt x="0" y="148216"/>
              </a:lnTo>
              <a:lnTo>
                <a:pt x="1708021" y="148216"/>
              </a:lnTo>
              <a:lnTo>
                <a:pt x="1708021" y="296433"/>
              </a:lnTo>
            </a:path>
          </a:pathLst>
        </a:custGeom>
        <a:noFill/>
        <a:ln w="12700" cap="flat" cmpd="sng" algn="ctr">
          <a:solidFill>
            <a:srgbClr val="4472C4">
              <a:shade val="60000"/>
              <a:hueOff val="0"/>
              <a:satOff val="0"/>
              <a:lumOff val="0"/>
              <a:alphaOff val="0"/>
            </a:srgbClr>
          </a:solidFill>
          <a:prstDash val="solid"/>
          <a:miter lim="800000"/>
        </a:ln>
        <a:effectLst/>
      </dgm:spPr>
      <dgm:t>
        <a:bodyPr/>
        <a:lstStyle/>
        <a:p>
          <a:endParaRPr lang="en-US"/>
        </a:p>
      </dgm:t>
    </dgm:pt>
    <dgm:pt modelId="{4AD58F11-3F45-46DB-BA90-3798F8D73BDC}" type="sibTrans" cxnId="{50D9A9C8-48BA-4CD4-B82A-E88FD26539EA}">
      <dgm:prSet/>
      <dgm:spPr/>
      <dgm:t>
        <a:bodyPr/>
        <a:lstStyle/>
        <a:p>
          <a:endParaRPr lang="en-US"/>
        </a:p>
      </dgm:t>
    </dgm:pt>
    <dgm:pt modelId="{E3A0FAF7-9EB5-497F-BFD8-FD459D3100F2}">
      <dgm:prSet/>
      <dgm:spPr>
        <a:xfrm>
          <a:off x="510792" y="2027300"/>
          <a:ext cx="1411588" cy="705794"/>
        </a:xfrm>
        <a:prstGeom prst="rect">
          <a:avLst/>
        </a:prstGeom>
        <a:solidFill>
          <a:srgbClr val="FFFF8F"/>
        </a:solidFill>
        <a:ln w="12700" cap="flat" cmpd="sng" algn="ctr">
          <a:solidFill>
            <a:sysClr val="windowText" lastClr="000000"/>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Area Benefit</a:t>
          </a:r>
        </a:p>
      </dgm:t>
    </dgm:pt>
    <dgm:pt modelId="{68274065-13D0-44B0-B8BE-E8313808234C}" type="parTrans" cxnId="{27F7DDB8-9A77-4B18-A8F6-4BAE9D5B564F}">
      <dgm:prSet/>
      <dgm:spPr>
        <a:xfrm>
          <a:off x="1922380" y="1711818"/>
          <a:ext cx="119787" cy="668379"/>
        </a:xfrm>
        <a:custGeom>
          <a:avLst/>
          <a:gdLst/>
          <a:ahLst/>
          <a:cxnLst/>
          <a:rect l="0" t="0" r="0" b="0"/>
          <a:pathLst>
            <a:path>
              <a:moveTo>
                <a:pt x="119787" y="0"/>
              </a:moveTo>
              <a:lnTo>
                <a:pt x="119787" y="668379"/>
              </a:lnTo>
              <a:lnTo>
                <a:pt x="0" y="668379"/>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EF2D28C6-D7F8-46EA-9340-FD4269A61A82}" type="sibTrans" cxnId="{27F7DDB8-9A77-4B18-A8F6-4BAE9D5B564F}">
      <dgm:prSet/>
      <dgm:spPr/>
      <dgm:t>
        <a:bodyPr/>
        <a:lstStyle/>
        <a:p>
          <a:endParaRPr lang="en-US"/>
        </a:p>
      </dgm:t>
    </dgm:pt>
    <dgm:pt modelId="{0415D5AD-7233-474F-9AD4-1149D63CA4B1}">
      <dgm:prSet/>
      <dgm:spPr>
        <a:xfrm>
          <a:off x="2168166" y="2029376"/>
          <a:ext cx="1411588" cy="705794"/>
        </a:xfrm>
        <a:prstGeom prst="rect">
          <a:avLst/>
        </a:prstGeom>
        <a:solidFill>
          <a:srgbClr val="FFFF8F"/>
        </a:solidFill>
        <a:ln w="12700" cap="flat" cmpd="sng" algn="ctr">
          <a:solidFill>
            <a:schemeClr val="tx1"/>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Limited Clientele</a:t>
          </a:r>
        </a:p>
      </dgm:t>
    </dgm:pt>
    <dgm:pt modelId="{A831CC4C-E980-4ECD-B98A-2F336EC19347}" type="parTrans" cxnId="{C2AA28B4-F5C1-45F9-903B-F86AE93EB4E2}">
      <dgm:prSet/>
      <dgm:spPr>
        <a:xfrm>
          <a:off x="2042167" y="1711818"/>
          <a:ext cx="125998" cy="670455"/>
        </a:xfrm>
        <a:custGeom>
          <a:avLst/>
          <a:gdLst/>
          <a:ahLst/>
          <a:cxnLst/>
          <a:rect l="0" t="0" r="0" b="0"/>
          <a:pathLst>
            <a:path>
              <a:moveTo>
                <a:pt x="0" y="0"/>
              </a:moveTo>
              <a:lnTo>
                <a:pt x="0" y="670455"/>
              </a:lnTo>
              <a:lnTo>
                <a:pt x="125998" y="670455"/>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14A4642C-76F9-4127-BCD7-0E0DF9305CDB}" type="sibTrans" cxnId="{C2AA28B4-F5C1-45F9-903B-F86AE93EB4E2}">
      <dgm:prSet/>
      <dgm:spPr/>
      <dgm:t>
        <a:bodyPr/>
        <a:lstStyle/>
        <a:p>
          <a:endParaRPr lang="en-US"/>
        </a:p>
      </dgm:t>
    </dgm:pt>
    <dgm:pt modelId="{76AD55CF-A200-40A4-9CD1-C9020B035465}">
      <dgm:prSet/>
      <dgm:spPr>
        <a:xfrm>
          <a:off x="510778" y="2907772"/>
          <a:ext cx="1411588" cy="705794"/>
        </a:xfrm>
        <a:prstGeom prst="rect">
          <a:avLst/>
        </a:prstGeom>
        <a:solidFill>
          <a:srgbClr val="FFFF8F"/>
        </a:solidFill>
        <a:ln w="12700" cap="flat" cmpd="sng" algn="ctr">
          <a:solidFill>
            <a:schemeClr val="tx1"/>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Housing</a:t>
          </a:r>
        </a:p>
      </dgm:t>
    </dgm:pt>
    <dgm:pt modelId="{31292EEA-9F5E-4AED-8D4C-0E7638DBE02C}" type="parTrans" cxnId="{4A2165E5-DDD0-40ED-AA6E-F561D91513D8}">
      <dgm:prSet/>
      <dgm:spPr>
        <a:xfrm>
          <a:off x="1922366" y="1711818"/>
          <a:ext cx="119801" cy="1548851"/>
        </a:xfrm>
        <a:custGeom>
          <a:avLst/>
          <a:gdLst/>
          <a:ahLst/>
          <a:cxnLst/>
          <a:rect l="0" t="0" r="0" b="0"/>
          <a:pathLst>
            <a:path>
              <a:moveTo>
                <a:pt x="119801" y="0"/>
              </a:moveTo>
              <a:lnTo>
                <a:pt x="119801" y="1548851"/>
              </a:lnTo>
              <a:lnTo>
                <a:pt x="0" y="1548851"/>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87FEE761-E847-46DB-9696-03CB085E58D5}" type="sibTrans" cxnId="{4A2165E5-DDD0-40ED-AA6E-F561D91513D8}">
      <dgm:prSet/>
      <dgm:spPr/>
      <dgm:t>
        <a:bodyPr/>
        <a:lstStyle/>
        <a:p>
          <a:endParaRPr lang="en-US"/>
        </a:p>
      </dgm:t>
    </dgm:pt>
    <dgm:pt modelId="{BBCD20C0-18EF-4403-BBBD-81716F98468A}">
      <dgm:prSet/>
      <dgm:spPr>
        <a:xfrm>
          <a:off x="2168166" y="2909854"/>
          <a:ext cx="1411588" cy="705794"/>
        </a:xfrm>
        <a:prstGeom prst="rect">
          <a:avLst/>
        </a:prstGeom>
        <a:solidFill>
          <a:srgbClr val="FFFF8F"/>
        </a:solidFill>
        <a:ln w="12700" cap="flat" cmpd="sng" algn="ctr">
          <a:solidFill>
            <a:sysClr val="windowText" lastClr="000000"/>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Jobs</a:t>
          </a:r>
        </a:p>
      </dgm:t>
    </dgm:pt>
    <dgm:pt modelId="{E06F7B34-7241-45E5-A5CD-DDF2F74F1827}" type="parTrans" cxnId="{A9489E3D-E050-479E-A03B-CF8CADFDC4C1}">
      <dgm:prSet/>
      <dgm:spPr>
        <a:xfrm>
          <a:off x="2042167" y="1711818"/>
          <a:ext cx="125998" cy="1550933"/>
        </a:xfrm>
        <a:custGeom>
          <a:avLst/>
          <a:gdLst/>
          <a:ahLst/>
          <a:cxnLst/>
          <a:rect l="0" t="0" r="0" b="0"/>
          <a:pathLst>
            <a:path>
              <a:moveTo>
                <a:pt x="0" y="0"/>
              </a:moveTo>
              <a:lnTo>
                <a:pt x="0" y="1550933"/>
              </a:lnTo>
              <a:lnTo>
                <a:pt x="125998" y="1550933"/>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CCF09926-C483-404A-8257-0E76C0CA3114}" type="sibTrans" cxnId="{A9489E3D-E050-479E-A03B-CF8CADFDC4C1}">
      <dgm:prSet/>
      <dgm:spPr/>
      <dgm:t>
        <a:bodyPr/>
        <a:lstStyle/>
        <a:p>
          <a:endParaRPr lang="en-US"/>
        </a:p>
      </dgm:t>
    </dgm:pt>
    <dgm:pt modelId="{82EE1735-E44A-447C-8F1C-8E1A010B1494}">
      <dgm:prSet/>
      <dgm:spPr>
        <a:xfrm>
          <a:off x="3961927" y="2008251"/>
          <a:ext cx="1411588" cy="705794"/>
        </a:xfrm>
        <a:prstGeom prst="rect">
          <a:avLst/>
        </a:prstGeom>
        <a:solidFill>
          <a:srgbClr val="4472C4">
            <a:lumMod val="40000"/>
            <a:lumOff val="60000"/>
          </a:srgbClr>
        </a:solidFill>
        <a:ln w="12700" cap="flat" cmpd="sng" algn="ctr">
          <a:solidFill>
            <a:sysClr val="windowText" lastClr="000000"/>
          </a:solidFill>
          <a:prstDash val="solid"/>
          <a:miter lim="800000"/>
        </a:ln>
        <a:effectLst/>
      </dgm:spPr>
      <dgm:t>
        <a:bodyPr/>
        <a:lstStyle/>
        <a:p>
          <a:pPr>
            <a:buNone/>
          </a:pPr>
          <a:r>
            <a:rPr lang="en-US" dirty="0">
              <a:solidFill>
                <a:sysClr val="windowText" lastClr="000000"/>
              </a:solidFill>
              <a:latin typeface="Calibri" panose="020F0502020204030204"/>
              <a:ea typeface="+mn-ea"/>
              <a:cs typeface="+mn-cs"/>
            </a:rPr>
            <a:t>Area Basis</a:t>
          </a:r>
        </a:p>
      </dgm:t>
    </dgm:pt>
    <dgm:pt modelId="{C3ECB508-A503-4B4D-A397-853950524D67}" type="parTrans" cxnId="{3491540F-8A18-4586-80A5-9F747439B243}">
      <dgm:prSet/>
      <dgm:spPr>
        <a:xfrm>
          <a:off x="3750189" y="1711818"/>
          <a:ext cx="211738" cy="649330"/>
        </a:xfrm>
        <a:custGeom>
          <a:avLst/>
          <a:gdLst/>
          <a:ahLst/>
          <a:cxnLst/>
          <a:rect l="0" t="0" r="0" b="0"/>
          <a:pathLst>
            <a:path>
              <a:moveTo>
                <a:pt x="0" y="0"/>
              </a:moveTo>
              <a:lnTo>
                <a:pt x="0" y="649330"/>
              </a:lnTo>
              <a:lnTo>
                <a:pt x="211738" y="649330"/>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F808F8F3-8EE7-4B1C-B7E8-6F5D81E32724}" type="sibTrans" cxnId="{3491540F-8A18-4586-80A5-9F747439B243}">
      <dgm:prSet/>
      <dgm:spPr/>
      <dgm:t>
        <a:bodyPr/>
        <a:lstStyle/>
        <a:p>
          <a:endParaRPr lang="en-US"/>
        </a:p>
      </dgm:t>
    </dgm:pt>
    <dgm:pt modelId="{E14AE161-7C8E-49BF-80DD-4109F052F317}">
      <dgm:prSet/>
      <dgm:spPr>
        <a:xfrm>
          <a:off x="3961927" y="3010479"/>
          <a:ext cx="1411588" cy="705794"/>
        </a:xfrm>
        <a:prstGeom prst="rect">
          <a:avLst/>
        </a:prstGeom>
        <a:solidFill>
          <a:srgbClr val="4472C4">
            <a:lumMod val="40000"/>
            <a:lumOff val="60000"/>
          </a:srgbClr>
        </a:solidFill>
        <a:ln w="12700" cap="flat" cmpd="sng" algn="ctr">
          <a:solidFill>
            <a:sysClr val="windowText" lastClr="000000"/>
          </a:solidFill>
          <a:prstDash val="solid"/>
          <a:miter lim="800000"/>
        </a:ln>
        <a:effectLst/>
      </dgm:spPr>
      <dgm:t>
        <a:bodyPr/>
        <a:lstStyle/>
        <a:p>
          <a:pPr>
            <a:buNone/>
          </a:pPr>
          <a:r>
            <a:rPr lang="en-US">
              <a:solidFill>
                <a:sysClr val="windowText" lastClr="000000"/>
              </a:solidFill>
              <a:latin typeface="Calibri" panose="020F0502020204030204"/>
              <a:ea typeface="+mn-ea"/>
              <a:cs typeface="+mn-cs"/>
            </a:rPr>
            <a:t>Spot Basis</a:t>
          </a:r>
        </a:p>
      </dgm:t>
    </dgm:pt>
    <dgm:pt modelId="{C14EB14D-91DA-4AAF-A137-1C05881C1608}" type="parTrans" cxnId="{83D2A875-4566-4FF6-9853-7F2A462B5CEB}">
      <dgm:prSet/>
      <dgm:spPr>
        <a:xfrm>
          <a:off x="3750189" y="1711818"/>
          <a:ext cx="211738" cy="1651558"/>
        </a:xfrm>
        <a:custGeom>
          <a:avLst/>
          <a:gdLst/>
          <a:ahLst/>
          <a:cxnLst/>
          <a:rect l="0" t="0" r="0" b="0"/>
          <a:pathLst>
            <a:path>
              <a:moveTo>
                <a:pt x="0" y="0"/>
              </a:moveTo>
              <a:lnTo>
                <a:pt x="0" y="1651558"/>
              </a:lnTo>
              <a:lnTo>
                <a:pt x="211738" y="1651558"/>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FFD4CADB-92FF-4639-B158-00EF24AAB44A}" type="sibTrans" cxnId="{83D2A875-4566-4FF6-9853-7F2A462B5CEB}">
      <dgm:prSet/>
      <dgm:spPr/>
      <dgm:t>
        <a:bodyPr/>
        <a:lstStyle/>
        <a:p>
          <a:endParaRPr lang="en-US"/>
        </a:p>
      </dgm:t>
    </dgm:pt>
    <dgm:pt modelId="{84C2B1A2-39D8-4685-B76F-D64250598F68}">
      <dgm:prSet/>
      <dgm:spPr>
        <a:xfrm>
          <a:off x="3961927" y="4012706"/>
          <a:ext cx="1411588" cy="705794"/>
        </a:xfrm>
        <a:prstGeom prst="rect">
          <a:avLst/>
        </a:prstGeom>
        <a:solidFill>
          <a:srgbClr val="4472C4">
            <a:lumMod val="40000"/>
            <a:lumOff val="60000"/>
          </a:srgbClr>
        </a:solidFill>
        <a:ln w="12700" cap="flat" cmpd="sng" algn="ctr">
          <a:solidFill>
            <a:sysClr val="windowText" lastClr="000000"/>
          </a:solidFill>
          <a:prstDash val="solid"/>
          <a:miter lim="800000"/>
        </a:ln>
        <a:effectLst/>
      </dgm:spPr>
      <dgm:t>
        <a:bodyPr/>
        <a:lstStyle/>
        <a:p>
          <a:pPr>
            <a:buNone/>
          </a:pPr>
          <a:r>
            <a:rPr lang="en-US">
              <a:solidFill>
                <a:sysClr val="windowText" lastClr="000000"/>
              </a:solidFill>
              <a:latin typeface="Calibri" panose="020F0502020204030204"/>
              <a:ea typeface="+mn-ea"/>
              <a:cs typeface="+mn-cs"/>
            </a:rPr>
            <a:t>Urban Renewal</a:t>
          </a:r>
        </a:p>
      </dgm:t>
    </dgm:pt>
    <dgm:pt modelId="{E64F7F4F-11AA-4B9F-AD53-BA2BB35D1595}" type="parTrans" cxnId="{5629CBBE-BA28-4F5D-8752-7A086332FCE3}">
      <dgm:prSet/>
      <dgm:spPr>
        <a:xfrm>
          <a:off x="3750189" y="1711818"/>
          <a:ext cx="211738" cy="2653785"/>
        </a:xfrm>
        <a:custGeom>
          <a:avLst/>
          <a:gdLst/>
          <a:ahLst/>
          <a:cxnLst/>
          <a:rect l="0" t="0" r="0" b="0"/>
          <a:pathLst>
            <a:path>
              <a:moveTo>
                <a:pt x="0" y="0"/>
              </a:moveTo>
              <a:lnTo>
                <a:pt x="0" y="2653785"/>
              </a:lnTo>
              <a:lnTo>
                <a:pt x="211738" y="2653785"/>
              </a:lnTo>
            </a:path>
          </a:pathLst>
        </a:custGeom>
        <a:noFill/>
        <a:ln w="12700" cap="flat" cmpd="sng" algn="ctr">
          <a:solidFill>
            <a:srgbClr val="4472C4">
              <a:shade val="80000"/>
              <a:hueOff val="0"/>
              <a:satOff val="0"/>
              <a:lumOff val="0"/>
              <a:alphaOff val="0"/>
            </a:srgbClr>
          </a:solidFill>
          <a:prstDash val="solid"/>
          <a:miter lim="800000"/>
        </a:ln>
        <a:effectLst/>
      </dgm:spPr>
      <dgm:t>
        <a:bodyPr/>
        <a:lstStyle/>
        <a:p>
          <a:endParaRPr lang="en-US"/>
        </a:p>
      </dgm:t>
    </dgm:pt>
    <dgm:pt modelId="{A0B84352-C555-470C-8BE6-D31CE8FF5522}" type="sibTrans" cxnId="{5629CBBE-BA28-4F5D-8752-7A086332FCE3}">
      <dgm:prSet/>
      <dgm:spPr/>
      <dgm:t>
        <a:bodyPr/>
        <a:lstStyle/>
        <a:p>
          <a:endParaRPr lang="en-US"/>
        </a:p>
      </dgm:t>
    </dgm:pt>
    <dgm:pt modelId="{B1245445-C12E-40D4-AFCE-F198B9C7E37E}" type="pres">
      <dgm:prSet presAssocID="{12FF3C87-A66A-4C09-A04E-806E5F01CA04}" presName="hierChild1" presStyleCnt="0">
        <dgm:presLayoutVars>
          <dgm:orgChart val="1"/>
          <dgm:chPref val="1"/>
          <dgm:dir/>
          <dgm:animOne val="branch"/>
          <dgm:animLvl val="lvl"/>
          <dgm:resizeHandles/>
        </dgm:presLayoutVars>
      </dgm:prSet>
      <dgm:spPr/>
    </dgm:pt>
    <dgm:pt modelId="{6492A40B-AD1D-4337-886A-1A7BA9AC96E7}" type="pres">
      <dgm:prSet presAssocID="{872AF43C-23B2-4AAC-88EE-6BB5D7CD4977}" presName="hierRoot1" presStyleCnt="0">
        <dgm:presLayoutVars>
          <dgm:hierBranch val="init"/>
        </dgm:presLayoutVars>
      </dgm:prSet>
      <dgm:spPr/>
    </dgm:pt>
    <dgm:pt modelId="{6F638457-352A-446D-89CA-258E469BE420}" type="pres">
      <dgm:prSet presAssocID="{872AF43C-23B2-4AAC-88EE-6BB5D7CD4977}" presName="rootComposite1" presStyleCnt="0"/>
      <dgm:spPr/>
    </dgm:pt>
    <dgm:pt modelId="{CBEAE790-1F48-4E8C-ABFE-393BBA03A2DB}" type="pres">
      <dgm:prSet presAssocID="{872AF43C-23B2-4AAC-88EE-6BB5D7CD4977}" presName="rootText1" presStyleLbl="node0" presStyleIdx="0" presStyleCnt="1" custScaleX="188701">
        <dgm:presLayoutVars>
          <dgm:chPref val="3"/>
        </dgm:presLayoutVars>
      </dgm:prSet>
      <dgm:spPr/>
    </dgm:pt>
    <dgm:pt modelId="{8EEEED8D-1644-430F-ABCB-AC524F012022}" type="pres">
      <dgm:prSet presAssocID="{872AF43C-23B2-4AAC-88EE-6BB5D7CD4977}" presName="rootConnector1" presStyleLbl="node1" presStyleIdx="0" presStyleCnt="0"/>
      <dgm:spPr/>
    </dgm:pt>
    <dgm:pt modelId="{473ADEA2-C212-4C48-AA12-A555A58E070C}" type="pres">
      <dgm:prSet presAssocID="{872AF43C-23B2-4AAC-88EE-6BB5D7CD4977}" presName="hierChild2" presStyleCnt="0"/>
      <dgm:spPr/>
    </dgm:pt>
    <dgm:pt modelId="{A852A377-E2CA-49B7-8780-2047D4D2A74B}" type="pres">
      <dgm:prSet presAssocID="{A3D55C4B-261F-4A2C-B511-D4CF32B81B79}" presName="Name37" presStyleLbl="parChTrans1D2" presStyleIdx="0" presStyleCnt="3"/>
      <dgm:spPr/>
    </dgm:pt>
    <dgm:pt modelId="{AD22E4AB-18E5-47FA-9BB0-E434C4C6AF5F}" type="pres">
      <dgm:prSet presAssocID="{9A24F9ED-56B8-4640-AF5E-F4144D8DA742}" presName="hierRoot2" presStyleCnt="0">
        <dgm:presLayoutVars>
          <dgm:hierBranch val="init"/>
        </dgm:presLayoutVars>
      </dgm:prSet>
      <dgm:spPr/>
    </dgm:pt>
    <dgm:pt modelId="{C66A0300-331C-438B-8706-DD4AE5ED75BA}" type="pres">
      <dgm:prSet presAssocID="{9A24F9ED-56B8-4640-AF5E-F4144D8DA742}" presName="rootComposite" presStyleCnt="0"/>
      <dgm:spPr/>
    </dgm:pt>
    <dgm:pt modelId="{7A6CD59A-B3C9-44CE-860A-9431638EBBDE}" type="pres">
      <dgm:prSet presAssocID="{9A24F9ED-56B8-4640-AF5E-F4144D8DA742}" presName="rootText" presStyleLbl="node2" presStyleIdx="0" presStyleCnt="3">
        <dgm:presLayoutVars>
          <dgm:chPref val="3"/>
        </dgm:presLayoutVars>
      </dgm:prSet>
      <dgm:spPr/>
    </dgm:pt>
    <dgm:pt modelId="{C4594843-5F4A-4092-9B24-50F685FBCBEF}" type="pres">
      <dgm:prSet presAssocID="{9A24F9ED-56B8-4640-AF5E-F4144D8DA742}" presName="rootConnector" presStyleLbl="node2" presStyleIdx="0" presStyleCnt="3"/>
      <dgm:spPr/>
    </dgm:pt>
    <dgm:pt modelId="{4AC2C63E-1763-4346-9C52-937539CBA4F8}" type="pres">
      <dgm:prSet presAssocID="{9A24F9ED-56B8-4640-AF5E-F4144D8DA742}" presName="hierChild4" presStyleCnt="0"/>
      <dgm:spPr/>
    </dgm:pt>
    <dgm:pt modelId="{A6B63650-C52B-48DC-A043-9FB880967123}" type="pres">
      <dgm:prSet presAssocID="{68274065-13D0-44B0-B8BE-E8313808234C}" presName="Name37" presStyleLbl="parChTrans1D3" presStyleIdx="0" presStyleCnt="7"/>
      <dgm:spPr/>
    </dgm:pt>
    <dgm:pt modelId="{52C96BB7-1CEA-4701-B9D1-F49D7887A68F}" type="pres">
      <dgm:prSet presAssocID="{E3A0FAF7-9EB5-497F-BFD8-FD459D3100F2}" presName="hierRoot2" presStyleCnt="0">
        <dgm:presLayoutVars>
          <dgm:hierBranch val="init"/>
        </dgm:presLayoutVars>
      </dgm:prSet>
      <dgm:spPr/>
    </dgm:pt>
    <dgm:pt modelId="{75B969E8-71B3-4EBA-A3AC-772797827DAA}" type="pres">
      <dgm:prSet presAssocID="{E3A0FAF7-9EB5-497F-BFD8-FD459D3100F2}" presName="rootComposite" presStyleCnt="0"/>
      <dgm:spPr/>
    </dgm:pt>
    <dgm:pt modelId="{CABD1511-141C-4963-BD5D-30A6090FFCB6}" type="pres">
      <dgm:prSet presAssocID="{E3A0FAF7-9EB5-497F-BFD8-FD459D3100F2}" presName="rootText" presStyleLbl="node3" presStyleIdx="0" presStyleCnt="7" custLinFactX="-23486" custLinFactNeighborX="-100000" custLinFactNeighborY="2699">
        <dgm:presLayoutVars>
          <dgm:chPref val="3"/>
        </dgm:presLayoutVars>
      </dgm:prSet>
      <dgm:spPr/>
    </dgm:pt>
    <dgm:pt modelId="{C4B42A05-AA73-443C-A800-01B0502E073F}" type="pres">
      <dgm:prSet presAssocID="{E3A0FAF7-9EB5-497F-BFD8-FD459D3100F2}" presName="rootConnector" presStyleLbl="node3" presStyleIdx="0" presStyleCnt="7"/>
      <dgm:spPr/>
    </dgm:pt>
    <dgm:pt modelId="{89CE65BB-71A7-4834-AEBB-D97C2EECC430}" type="pres">
      <dgm:prSet presAssocID="{E3A0FAF7-9EB5-497F-BFD8-FD459D3100F2}" presName="hierChild4" presStyleCnt="0"/>
      <dgm:spPr/>
    </dgm:pt>
    <dgm:pt modelId="{3F6E1979-17B9-4B05-99C3-8AD678C6C0E2}" type="pres">
      <dgm:prSet presAssocID="{E3A0FAF7-9EB5-497F-BFD8-FD459D3100F2}" presName="hierChild5" presStyleCnt="0"/>
      <dgm:spPr/>
    </dgm:pt>
    <dgm:pt modelId="{59DB29AF-0FC3-4E7F-BF30-E32C2209F83E}" type="pres">
      <dgm:prSet presAssocID="{A831CC4C-E980-4ECD-B98A-2F336EC19347}" presName="Name37" presStyleLbl="parChTrans1D3" presStyleIdx="1" presStyleCnt="7"/>
      <dgm:spPr/>
    </dgm:pt>
    <dgm:pt modelId="{1931297B-019C-4F8D-9AD0-E9CB217C147B}" type="pres">
      <dgm:prSet presAssocID="{0415D5AD-7233-474F-9AD4-1149D63CA4B1}" presName="hierRoot2" presStyleCnt="0">
        <dgm:presLayoutVars>
          <dgm:hierBranch val="init"/>
        </dgm:presLayoutVars>
      </dgm:prSet>
      <dgm:spPr/>
    </dgm:pt>
    <dgm:pt modelId="{1C967279-C5C8-4294-AEBB-7B830FA6D42E}" type="pres">
      <dgm:prSet presAssocID="{0415D5AD-7233-474F-9AD4-1149D63CA4B1}" presName="rootComposite" presStyleCnt="0"/>
      <dgm:spPr/>
    </dgm:pt>
    <dgm:pt modelId="{39A6E1F0-DBE3-4F77-BF84-210EDB3BBE3C}" type="pres">
      <dgm:prSet presAssocID="{0415D5AD-7233-474F-9AD4-1149D63CA4B1}" presName="rootText" presStyleLbl="node3" presStyleIdx="1" presStyleCnt="7" custLinFactY="-39007" custLinFactNeighborX="-6074" custLinFactNeighborY="-100000">
        <dgm:presLayoutVars>
          <dgm:chPref val="3"/>
        </dgm:presLayoutVars>
      </dgm:prSet>
      <dgm:spPr/>
    </dgm:pt>
    <dgm:pt modelId="{6B1ACD76-D806-458A-A8C3-B138E44BE921}" type="pres">
      <dgm:prSet presAssocID="{0415D5AD-7233-474F-9AD4-1149D63CA4B1}" presName="rootConnector" presStyleLbl="node3" presStyleIdx="1" presStyleCnt="7"/>
      <dgm:spPr/>
    </dgm:pt>
    <dgm:pt modelId="{B358B9DD-1DEB-4B8F-A303-638FAD33DCCA}" type="pres">
      <dgm:prSet presAssocID="{0415D5AD-7233-474F-9AD4-1149D63CA4B1}" presName="hierChild4" presStyleCnt="0"/>
      <dgm:spPr/>
    </dgm:pt>
    <dgm:pt modelId="{76A46C85-0355-48FB-91BA-B308F4723EE6}" type="pres">
      <dgm:prSet presAssocID="{0415D5AD-7233-474F-9AD4-1149D63CA4B1}" presName="hierChild5" presStyleCnt="0"/>
      <dgm:spPr/>
    </dgm:pt>
    <dgm:pt modelId="{75D9DD19-0C0B-46BF-83B3-9C1FC0FE1091}" type="pres">
      <dgm:prSet presAssocID="{31292EEA-9F5E-4AED-8D4C-0E7638DBE02C}" presName="Name37" presStyleLbl="parChTrans1D3" presStyleIdx="2" presStyleCnt="7"/>
      <dgm:spPr/>
    </dgm:pt>
    <dgm:pt modelId="{98D0D8C5-5AED-403D-9308-A6BB6F2C7160}" type="pres">
      <dgm:prSet presAssocID="{76AD55CF-A200-40A4-9CD1-C9020B035465}" presName="hierRoot2" presStyleCnt="0">
        <dgm:presLayoutVars>
          <dgm:hierBranch val="init"/>
        </dgm:presLayoutVars>
      </dgm:prSet>
      <dgm:spPr/>
    </dgm:pt>
    <dgm:pt modelId="{42CCA5DC-E068-4014-B808-89C67F6A38BC}" type="pres">
      <dgm:prSet presAssocID="{76AD55CF-A200-40A4-9CD1-C9020B035465}" presName="rootComposite" presStyleCnt="0"/>
      <dgm:spPr/>
    </dgm:pt>
    <dgm:pt modelId="{2705B319-EAC1-466F-9854-71E7F27B140E}" type="pres">
      <dgm:prSet presAssocID="{76AD55CF-A200-40A4-9CD1-C9020B035465}" presName="rootText" presStyleLbl="node3" presStyleIdx="2" presStyleCnt="7" custLinFactX="-23487" custLinFactY="-56552" custLinFactNeighborX="-100000" custLinFactNeighborY="-100000">
        <dgm:presLayoutVars>
          <dgm:chPref val="3"/>
        </dgm:presLayoutVars>
      </dgm:prSet>
      <dgm:spPr/>
    </dgm:pt>
    <dgm:pt modelId="{0B519BDF-3719-400A-AAC0-DFE0B5F66C55}" type="pres">
      <dgm:prSet presAssocID="{76AD55CF-A200-40A4-9CD1-C9020B035465}" presName="rootConnector" presStyleLbl="node3" presStyleIdx="2" presStyleCnt="7"/>
      <dgm:spPr/>
    </dgm:pt>
    <dgm:pt modelId="{E541D301-560F-4132-967B-9A377F384037}" type="pres">
      <dgm:prSet presAssocID="{76AD55CF-A200-40A4-9CD1-C9020B035465}" presName="hierChild4" presStyleCnt="0"/>
      <dgm:spPr/>
    </dgm:pt>
    <dgm:pt modelId="{BFB377F3-76C2-4B02-BAB8-B5640F8550BF}" type="pres">
      <dgm:prSet presAssocID="{76AD55CF-A200-40A4-9CD1-C9020B035465}" presName="hierChild5" presStyleCnt="0"/>
      <dgm:spPr/>
    </dgm:pt>
    <dgm:pt modelId="{B15F463B-3244-49F6-A6C1-CCEFD98B790F}" type="pres">
      <dgm:prSet presAssocID="{E06F7B34-7241-45E5-A5CD-DDF2F74F1827}" presName="Name37" presStyleLbl="parChTrans1D3" presStyleIdx="3" presStyleCnt="7"/>
      <dgm:spPr/>
    </dgm:pt>
    <dgm:pt modelId="{50849C50-E1F3-4FD8-9C00-28E6E2A8802F}" type="pres">
      <dgm:prSet presAssocID="{BBCD20C0-18EF-4403-BBBD-81716F98468A}" presName="hierRoot2" presStyleCnt="0">
        <dgm:presLayoutVars>
          <dgm:hierBranch val="init"/>
        </dgm:presLayoutVars>
      </dgm:prSet>
      <dgm:spPr/>
    </dgm:pt>
    <dgm:pt modelId="{FD7067BB-B8BA-4309-AF74-BB4CEC643A39}" type="pres">
      <dgm:prSet presAssocID="{BBCD20C0-18EF-4403-BBBD-81716F98468A}" presName="rootComposite" presStyleCnt="0"/>
      <dgm:spPr/>
    </dgm:pt>
    <dgm:pt modelId="{39BCF241-F61E-4902-A8B4-01A5CB80F9FC}" type="pres">
      <dgm:prSet presAssocID="{BBCD20C0-18EF-4403-BBBD-81716F98468A}" presName="rootText" presStyleLbl="node3" presStyleIdx="3" presStyleCnt="7" custLinFactY="-100000" custLinFactNeighborX="-6074" custLinFactNeighborY="-198257">
        <dgm:presLayoutVars>
          <dgm:chPref val="3"/>
        </dgm:presLayoutVars>
      </dgm:prSet>
      <dgm:spPr/>
    </dgm:pt>
    <dgm:pt modelId="{8EF785D2-811A-4E3C-84D8-97BC7365049C}" type="pres">
      <dgm:prSet presAssocID="{BBCD20C0-18EF-4403-BBBD-81716F98468A}" presName="rootConnector" presStyleLbl="node3" presStyleIdx="3" presStyleCnt="7"/>
      <dgm:spPr/>
    </dgm:pt>
    <dgm:pt modelId="{8F75E92C-F787-477E-B2E0-5EA992FC2A37}" type="pres">
      <dgm:prSet presAssocID="{BBCD20C0-18EF-4403-BBBD-81716F98468A}" presName="hierChild4" presStyleCnt="0"/>
      <dgm:spPr/>
    </dgm:pt>
    <dgm:pt modelId="{B38EC9BF-89EC-4033-ABB0-B73A3E3774D5}" type="pres">
      <dgm:prSet presAssocID="{BBCD20C0-18EF-4403-BBBD-81716F98468A}" presName="hierChild5" presStyleCnt="0"/>
      <dgm:spPr/>
    </dgm:pt>
    <dgm:pt modelId="{D566BEE2-3FE7-40EB-8BBD-D14FF4FB7F24}" type="pres">
      <dgm:prSet presAssocID="{9A24F9ED-56B8-4640-AF5E-F4144D8DA742}" presName="hierChild5" presStyleCnt="0"/>
      <dgm:spPr/>
    </dgm:pt>
    <dgm:pt modelId="{2BCA2CF4-6C78-4B11-9F02-6082BB7947F6}" type="pres">
      <dgm:prSet presAssocID="{3E9C6840-BD3D-4047-869F-831AAE5061A7}" presName="Name37" presStyleLbl="parChTrans1D2" presStyleIdx="1" presStyleCnt="3"/>
      <dgm:spPr/>
    </dgm:pt>
    <dgm:pt modelId="{EF39305D-CB1C-464F-9F06-014B9782B6D2}" type="pres">
      <dgm:prSet presAssocID="{99364C71-F2C0-4B48-B478-EBFAE7960866}" presName="hierRoot2" presStyleCnt="0">
        <dgm:presLayoutVars>
          <dgm:hierBranch val="init"/>
        </dgm:presLayoutVars>
      </dgm:prSet>
      <dgm:spPr/>
    </dgm:pt>
    <dgm:pt modelId="{D250E4AA-04EE-4627-800C-A24C7B5E3849}" type="pres">
      <dgm:prSet presAssocID="{99364C71-F2C0-4B48-B478-EBFAE7960866}" presName="rootComposite" presStyleCnt="0"/>
      <dgm:spPr/>
    </dgm:pt>
    <dgm:pt modelId="{5B67D4C3-1032-4FE3-B317-2B23336E3068}" type="pres">
      <dgm:prSet presAssocID="{99364C71-F2C0-4B48-B478-EBFAE7960866}" presName="rootText" presStyleLbl="node2" presStyleIdx="1" presStyleCnt="3">
        <dgm:presLayoutVars>
          <dgm:chPref val="3"/>
        </dgm:presLayoutVars>
      </dgm:prSet>
      <dgm:spPr/>
    </dgm:pt>
    <dgm:pt modelId="{690C4881-9C74-4B4F-BE1E-89CFD2594F46}" type="pres">
      <dgm:prSet presAssocID="{99364C71-F2C0-4B48-B478-EBFAE7960866}" presName="rootConnector" presStyleLbl="node2" presStyleIdx="1" presStyleCnt="3"/>
      <dgm:spPr/>
    </dgm:pt>
    <dgm:pt modelId="{D0DD19B9-028D-4737-B45C-8055AEDF3998}" type="pres">
      <dgm:prSet presAssocID="{99364C71-F2C0-4B48-B478-EBFAE7960866}" presName="hierChild4" presStyleCnt="0"/>
      <dgm:spPr/>
    </dgm:pt>
    <dgm:pt modelId="{B078E7E0-BC9D-4483-ACF9-3AB14E04603B}" type="pres">
      <dgm:prSet presAssocID="{C3ECB508-A503-4B4D-A397-853950524D67}" presName="Name37" presStyleLbl="parChTrans1D3" presStyleIdx="4" presStyleCnt="7"/>
      <dgm:spPr/>
    </dgm:pt>
    <dgm:pt modelId="{5EEEA94B-2C8B-4B54-AB4B-6DC464BAF6A4}" type="pres">
      <dgm:prSet presAssocID="{82EE1735-E44A-447C-8F1C-8E1A010B1494}" presName="hierRoot2" presStyleCnt="0">
        <dgm:presLayoutVars>
          <dgm:hierBranch val="init"/>
        </dgm:presLayoutVars>
      </dgm:prSet>
      <dgm:spPr/>
    </dgm:pt>
    <dgm:pt modelId="{AA6714A6-0476-446F-A495-F19A47737F5F}" type="pres">
      <dgm:prSet presAssocID="{82EE1735-E44A-447C-8F1C-8E1A010B1494}" presName="rootComposite" presStyleCnt="0"/>
      <dgm:spPr/>
    </dgm:pt>
    <dgm:pt modelId="{325977A1-50D0-44C1-B01E-978DC18A395E}" type="pres">
      <dgm:prSet presAssocID="{82EE1735-E44A-447C-8F1C-8E1A010B1494}" presName="rootText" presStyleLbl="node3" presStyleIdx="4" presStyleCnt="7">
        <dgm:presLayoutVars>
          <dgm:chPref val="3"/>
        </dgm:presLayoutVars>
      </dgm:prSet>
      <dgm:spPr/>
    </dgm:pt>
    <dgm:pt modelId="{5500EDAD-962A-4452-B6DA-8A184CAF282B}" type="pres">
      <dgm:prSet presAssocID="{82EE1735-E44A-447C-8F1C-8E1A010B1494}" presName="rootConnector" presStyleLbl="node3" presStyleIdx="4" presStyleCnt="7"/>
      <dgm:spPr/>
    </dgm:pt>
    <dgm:pt modelId="{C9FA5BCE-75A5-4C46-94A2-E84B558A087B}" type="pres">
      <dgm:prSet presAssocID="{82EE1735-E44A-447C-8F1C-8E1A010B1494}" presName="hierChild4" presStyleCnt="0"/>
      <dgm:spPr/>
    </dgm:pt>
    <dgm:pt modelId="{F4062731-3D58-4539-AD67-FBDC23B54EE8}" type="pres">
      <dgm:prSet presAssocID="{82EE1735-E44A-447C-8F1C-8E1A010B1494}" presName="hierChild5" presStyleCnt="0"/>
      <dgm:spPr/>
    </dgm:pt>
    <dgm:pt modelId="{3243DC6F-D3CE-49AE-B3A7-C7744D6A3851}" type="pres">
      <dgm:prSet presAssocID="{C14EB14D-91DA-4AAF-A137-1C05881C1608}" presName="Name37" presStyleLbl="parChTrans1D3" presStyleIdx="5" presStyleCnt="7"/>
      <dgm:spPr/>
    </dgm:pt>
    <dgm:pt modelId="{5A42CEE5-15F3-4C23-84C5-9EF2658E5021}" type="pres">
      <dgm:prSet presAssocID="{E14AE161-7C8E-49BF-80DD-4109F052F317}" presName="hierRoot2" presStyleCnt="0">
        <dgm:presLayoutVars>
          <dgm:hierBranch val="init"/>
        </dgm:presLayoutVars>
      </dgm:prSet>
      <dgm:spPr/>
    </dgm:pt>
    <dgm:pt modelId="{B52105EB-7676-4DB1-9B7E-583A55AE6F0A}" type="pres">
      <dgm:prSet presAssocID="{E14AE161-7C8E-49BF-80DD-4109F052F317}" presName="rootComposite" presStyleCnt="0"/>
      <dgm:spPr/>
    </dgm:pt>
    <dgm:pt modelId="{A77F709F-2390-49B8-99D8-8BBA7F561C6D}" type="pres">
      <dgm:prSet presAssocID="{E14AE161-7C8E-49BF-80DD-4109F052F317}" presName="rootText" presStyleLbl="node3" presStyleIdx="5" presStyleCnt="7">
        <dgm:presLayoutVars>
          <dgm:chPref val="3"/>
        </dgm:presLayoutVars>
      </dgm:prSet>
      <dgm:spPr/>
    </dgm:pt>
    <dgm:pt modelId="{C3F59D27-B019-40BA-B9F4-51D809349664}" type="pres">
      <dgm:prSet presAssocID="{E14AE161-7C8E-49BF-80DD-4109F052F317}" presName="rootConnector" presStyleLbl="node3" presStyleIdx="5" presStyleCnt="7"/>
      <dgm:spPr/>
    </dgm:pt>
    <dgm:pt modelId="{F1742A37-9AC0-4B64-BF32-7F58CB3BB638}" type="pres">
      <dgm:prSet presAssocID="{E14AE161-7C8E-49BF-80DD-4109F052F317}" presName="hierChild4" presStyleCnt="0"/>
      <dgm:spPr/>
    </dgm:pt>
    <dgm:pt modelId="{EFD2AB67-EEC4-4CFA-93A8-529160B77AC8}" type="pres">
      <dgm:prSet presAssocID="{E14AE161-7C8E-49BF-80DD-4109F052F317}" presName="hierChild5" presStyleCnt="0"/>
      <dgm:spPr/>
    </dgm:pt>
    <dgm:pt modelId="{D5F37FA6-321A-453F-B5DB-C52DD979FCCD}" type="pres">
      <dgm:prSet presAssocID="{E64F7F4F-11AA-4B9F-AD53-BA2BB35D1595}" presName="Name37" presStyleLbl="parChTrans1D3" presStyleIdx="6" presStyleCnt="7"/>
      <dgm:spPr/>
    </dgm:pt>
    <dgm:pt modelId="{27FCA903-CCEB-4743-AD2D-94416304AFE9}" type="pres">
      <dgm:prSet presAssocID="{84C2B1A2-39D8-4685-B76F-D64250598F68}" presName="hierRoot2" presStyleCnt="0">
        <dgm:presLayoutVars>
          <dgm:hierBranch val="init"/>
        </dgm:presLayoutVars>
      </dgm:prSet>
      <dgm:spPr/>
    </dgm:pt>
    <dgm:pt modelId="{0006B8D6-4A91-4C44-B019-2D7D64BEF796}" type="pres">
      <dgm:prSet presAssocID="{84C2B1A2-39D8-4685-B76F-D64250598F68}" presName="rootComposite" presStyleCnt="0"/>
      <dgm:spPr/>
    </dgm:pt>
    <dgm:pt modelId="{E0F9BB2E-B0BD-4999-8860-E1629657FE1D}" type="pres">
      <dgm:prSet presAssocID="{84C2B1A2-39D8-4685-B76F-D64250598F68}" presName="rootText" presStyleLbl="node3" presStyleIdx="6" presStyleCnt="7">
        <dgm:presLayoutVars>
          <dgm:chPref val="3"/>
        </dgm:presLayoutVars>
      </dgm:prSet>
      <dgm:spPr/>
    </dgm:pt>
    <dgm:pt modelId="{7D908A7F-27DB-4769-A0EB-8BA87838F48B}" type="pres">
      <dgm:prSet presAssocID="{84C2B1A2-39D8-4685-B76F-D64250598F68}" presName="rootConnector" presStyleLbl="node3" presStyleIdx="6" presStyleCnt="7"/>
      <dgm:spPr/>
    </dgm:pt>
    <dgm:pt modelId="{04280B00-E535-4FFF-89DD-69D703BB324C}" type="pres">
      <dgm:prSet presAssocID="{84C2B1A2-39D8-4685-B76F-D64250598F68}" presName="hierChild4" presStyleCnt="0"/>
      <dgm:spPr/>
    </dgm:pt>
    <dgm:pt modelId="{1C3469F6-95B8-4959-90A1-6891BF1F8B8B}" type="pres">
      <dgm:prSet presAssocID="{84C2B1A2-39D8-4685-B76F-D64250598F68}" presName="hierChild5" presStyleCnt="0"/>
      <dgm:spPr/>
    </dgm:pt>
    <dgm:pt modelId="{D7102F07-A0C4-47F5-8004-38B1FEC7E8C8}" type="pres">
      <dgm:prSet presAssocID="{99364C71-F2C0-4B48-B478-EBFAE7960866}" presName="hierChild5" presStyleCnt="0"/>
      <dgm:spPr/>
    </dgm:pt>
    <dgm:pt modelId="{D00CE377-70CC-4DF9-8E30-3F7849E0BE01}" type="pres">
      <dgm:prSet presAssocID="{CE901682-6254-4D90-AD7C-9636E0D8B6AB}" presName="Name37" presStyleLbl="parChTrans1D2" presStyleIdx="2" presStyleCnt="3"/>
      <dgm:spPr/>
    </dgm:pt>
    <dgm:pt modelId="{42E6D461-1452-4A19-96E5-79A2D5BA313D}" type="pres">
      <dgm:prSet presAssocID="{E0180A35-BFDE-44B5-83FE-5E283A8F5116}" presName="hierRoot2" presStyleCnt="0">
        <dgm:presLayoutVars>
          <dgm:hierBranch val="init"/>
        </dgm:presLayoutVars>
      </dgm:prSet>
      <dgm:spPr/>
    </dgm:pt>
    <dgm:pt modelId="{77F9E3E4-479E-46A6-A21D-DF783C86766B}" type="pres">
      <dgm:prSet presAssocID="{E0180A35-BFDE-44B5-83FE-5E283A8F5116}" presName="rootComposite" presStyleCnt="0"/>
      <dgm:spPr/>
    </dgm:pt>
    <dgm:pt modelId="{B9C1DEFB-5BA0-4237-AA70-282FAAE78301}" type="pres">
      <dgm:prSet presAssocID="{E0180A35-BFDE-44B5-83FE-5E283A8F5116}" presName="rootText" presStyleLbl="node2" presStyleIdx="2" presStyleCnt="3">
        <dgm:presLayoutVars>
          <dgm:chPref val="3"/>
        </dgm:presLayoutVars>
      </dgm:prSet>
      <dgm:spPr/>
    </dgm:pt>
    <dgm:pt modelId="{F0BDC965-AED8-4A03-8ACB-97C33136A9AA}" type="pres">
      <dgm:prSet presAssocID="{E0180A35-BFDE-44B5-83FE-5E283A8F5116}" presName="rootConnector" presStyleLbl="node2" presStyleIdx="2" presStyleCnt="3"/>
      <dgm:spPr/>
    </dgm:pt>
    <dgm:pt modelId="{0967514C-8FD7-432E-917B-289469D4F2F2}" type="pres">
      <dgm:prSet presAssocID="{E0180A35-BFDE-44B5-83FE-5E283A8F5116}" presName="hierChild4" presStyleCnt="0"/>
      <dgm:spPr/>
    </dgm:pt>
    <dgm:pt modelId="{A60284FD-D221-4701-AD7A-7F0D8898D6AA}" type="pres">
      <dgm:prSet presAssocID="{E0180A35-BFDE-44B5-83FE-5E283A8F5116}" presName="hierChild5" presStyleCnt="0"/>
      <dgm:spPr/>
    </dgm:pt>
    <dgm:pt modelId="{E7D38B78-9A6D-4E4A-9DDB-0CE3A875546A}" type="pres">
      <dgm:prSet presAssocID="{872AF43C-23B2-4AAC-88EE-6BB5D7CD4977}" presName="hierChild3" presStyleCnt="0"/>
      <dgm:spPr/>
    </dgm:pt>
  </dgm:ptLst>
  <dgm:cxnLst>
    <dgm:cxn modelId="{220A2403-2AF6-41A9-98CD-95D5BA06D930}" type="presOf" srcId="{82EE1735-E44A-447C-8F1C-8E1A010B1494}" destId="{5500EDAD-962A-4452-B6DA-8A184CAF282B}" srcOrd="1" destOrd="0" presId="urn:microsoft.com/office/officeart/2005/8/layout/orgChart1"/>
    <dgm:cxn modelId="{E0B0FB05-0EFB-4AE9-8C29-93BFC8B277D7}" type="presOf" srcId="{E06F7B34-7241-45E5-A5CD-DDF2F74F1827}" destId="{B15F463B-3244-49F6-A6C1-CCEFD98B790F}" srcOrd="0" destOrd="0" presId="urn:microsoft.com/office/officeart/2005/8/layout/orgChart1"/>
    <dgm:cxn modelId="{DA059A08-1CD6-4FEB-A0F2-20D7A9C3B6EA}" type="presOf" srcId="{0415D5AD-7233-474F-9AD4-1149D63CA4B1}" destId="{6B1ACD76-D806-458A-A8C3-B138E44BE921}" srcOrd="1" destOrd="0" presId="urn:microsoft.com/office/officeart/2005/8/layout/orgChart1"/>
    <dgm:cxn modelId="{36C05F0C-0D7E-494D-8A90-8F29F84A6E56}" type="presOf" srcId="{31292EEA-9F5E-4AED-8D4C-0E7638DBE02C}" destId="{75D9DD19-0C0B-46BF-83B3-9C1FC0FE1091}" srcOrd="0" destOrd="0" presId="urn:microsoft.com/office/officeart/2005/8/layout/orgChart1"/>
    <dgm:cxn modelId="{3491540F-8A18-4586-80A5-9F747439B243}" srcId="{99364C71-F2C0-4B48-B478-EBFAE7960866}" destId="{82EE1735-E44A-447C-8F1C-8E1A010B1494}" srcOrd="0" destOrd="0" parTransId="{C3ECB508-A503-4B4D-A397-853950524D67}" sibTransId="{F808F8F3-8EE7-4B1C-B7E8-6F5D81E32724}"/>
    <dgm:cxn modelId="{0DAEA713-3E28-4FF2-9790-6231FAD97B8A}" srcId="{12FF3C87-A66A-4C09-A04E-806E5F01CA04}" destId="{872AF43C-23B2-4AAC-88EE-6BB5D7CD4977}" srcOrd="0" destOrd="0" parTransId="{63FA265D-1340-4BA5-9880-37B41C3F368E}" sibTransId="{9185CAE5-46C3-4198-B6C8-F3118E84CE8B}"/>
    <dgm:cxn modelId="{047FD126-A26B-42CC-BB54-E99C279B11B8}" type="presOf" srcId="{C14EB14D-91DA-4AAF-A137-1C05881C1608}" destId="{3243DC6F-D3CE-49AE-B3A7-C7744D6A3851}" srcOrd="0" destOrd="0" presId="urn:microsoft.com/office/officeart/2005/8/layout/orgChart1"/>
    <dgm:cxn modelId="{3E62AA2C-8505-45FD-94F7-A0C407310977}" type="presOf" srcId="{99364C71-F2C0-4B48-B478-EBFAE7960866}" destId="{690C4881-9C74-4B4F-BE1E-89CFD2594F46}" srcOrd="1" destOrd="0" presId="urn:microsoft.com/office/officeart/2005/8/layout/orgChart1"/>
    <dgm:cxn modelId="{F9AD152F-3E53-441A-A2AC-0F1A6489F11C}" type="presOf" srcId="{9A24F9ED-56B8-4640-AF5E-F4144D8DA742}" destId="{C4594843-5F4A-4092-9B24-50F685FBCBEF}" srcOrd="1" destOrd="0" presId="urn:microsoft.com/office/officeart/2005/8/layout/orgChart1"/>
    <dgm:cxn modelId="{85DDA033-2433-4893-9D37-86D37DE03A1C}" type="presOf" srcId="{BBCD20C0-18EF-4403-BBBD-81716F98468A}" destId="{8EF785D2-811A-4E3C-84D8-97BC7365049C}" srcOrd="1" destOrd="0" presId="urn:microsoft.com/office/officeart/2005/8/layout/orgChart1"/>
    <dgm:cxn modelId="{6617F238-17BF-474A-A838-061B743A8A19}" srcId="{872AF43C-23B2-4AAC-88EE-6BB5D7CD4977}" destId="{9A24F9ED-56B8-4640-AF5E-F4144D8DA742}" srcOrd="0" destOrd="0" parTransId="{A3D55C4B-261F-4A2C-B511-D4CF32B81B79}" sibTransId="{C4679E35-F549-4091-BEB8-E50CE462B6E2}"/>
    <dgm:cxn modelId="{34722F3A-1104-43C3-95E4-E9CE2C573C54}" type="presOf" srcId="{E14AE161-7C8E-49BF-80DD-4109F052F317}" destId="{C3F59D27-B019-40BA-B9F4-51D809349664}" srcOrd="1" destOrd="0" presId="urn:microsoft.com/office/officeart/2005/8/layout/orgChart1"/>
    <dgm:cxn modelId="{986D923A-47F2-4362-AD0B-E3B459C562E8}" type="presOf" srcId="{3E9C6840-BD3D-4047-869F-831AAE5061A7}" destId="{2BCA2CF4-6C78-4B11-9F02-6082BB7947F6}" srcOrd="0" destOrd="0" presId="urn:microsoft.com/office/officeart/2005/8/layout/orgChart1"/>
    <dgm:cxn modelId="{A9489E3D-E050-479E-A03B-CF8CADFDC4C1}" srcId="{9A24F9ED-56B8-4640-AF5E-F4144D8DA742}" destId="{BBCD20C0-18EF-4403-BBBD-81716F98468A}" srcOrd="3" destOrd="0" parTransId="{E06F7B34-7241-45E5-A5CD-DDF2F74F1827}" sibTransId="{CCF09926-C483-404A-8257-0E76C0CA3114}"/>
    <dgm:cxn modelId="{F8A20561-5ADB-4E18-8579-0DCE44D2AA2A}" type="presOf" srcId="{84C2B1A2-39D8-4685-B76F-D64250598F68}" destId="{E0F9BB2E-B0BD-4999-8860-E1629657FE1D}" srcOrd="0" destOrd="0" presId="urn:microsoft.com/office/officeart/2005/8/layout/orgChart1"/>
    <dgm:cxn modelId="{70C1B142-5142-458C-B9EE-0895C8754826}" type="presOf" srcId="{12FF3C87-A66A-4C09-A04E-806E5F01CA04}" destId="{B1245445-C12E-40D4-AFCE-F198B9C7E37E}" srcOrd="0" destOrd="0" presId="urn:microsoft.com/office/officeart/2005/8/layout/orgChart1"/>
    <dgm:cxn modelId="{AD569563-37D4-4472-BE53-851D0E256562}" type="presOf" srcId="{E3A0FAF7-9EB5-497F-BFD8-FD459D3100F2}" destId="{CABD1511-141C-4963-BD5D-30A6090FFCB6}" srcOrd="0" destOrd="0" presId="urn:microsoft.com/office/officeart/2005/8/layout/orgChart1"/>
    <dgm:cxn modelId="{2856DA47-12E9-4403-8C1D-E990F250D47D}" type="presOf" srcId="{0415D5AD-7233-474F-9AD4-1149D63CA4B1}" destId="{39A6E1F0-DBE3-4F77-BF84-210EDB3BBE3C}" srcOrd="0" destOrd="0" presId="urn:microsoft.com/office/officeart/2005/8/layout/orgChart1"/>
    <dgm:cxn modelId="{601DCF4A-E48F-469D-ABFB-7710A7322293}" type="presOf" srcId="{E14AE161-7C8E-49BF-80DD-4109F052F317}" destId="{A77F709F-2390-49B8-99D8-8BBA7F561C6D}" srcOrd="0" destOrd="0" presId="urn:microsoft.com/office/officeart/2005/8/layout/orgChart1"/>
    <dgm:cxn modelId="{BF662F70-9848-42FB-944F-89E37D568646}" type="presOf" srcId="{A831CC4C-E980-4ECD-B98A-2F336EC19347}" destId="{59DB29AF-0FC3-4E7F-BF30-E32C2209F83E}" srcOrd="0" destOrd="0" presId="urn:microsoft.com/office/officeart/2005/8/layout/orgChart1"/>
    <dgm:cxn modelId="{61AF8451-BBD4-4B5C-B7A9-BE8B48683745}" type="presOf" srcId="{84C2B1A2-39D8-4685-B76F-D64250598F68}" destId="{7D908A7F-27DB-4769-A0EB-8BA87838F48B}" srcOrd="1" destOrd="0" presId="urn:microsoft.com/office/officeart/2005/8/layout/orgChart1"/>
    <dgm:cxn modelId="{11985F54-297C-46D7-816A-C462AF7A06B5}" type="presOf" srcId="{76AD55CF-A200-40A4-9CD1-C9020B035465}" destId="{2705B319-EAC1-466F-9854-71E7F27B140E}" srcOrd="0" destOrd="0" presId="urn:microsoft.com/office/officeart/2005/8/layout/orgChart1"/>
    <dgm:cxn modelId="{83D2A875-4566-4FF6-9853-7F2A462B5CEB}" srcId="{99364C71-F2C0-4B48-B478-EBFAE7960866}" destId="{E14AE161-7C8E-49BF-80DD-4109F052F317}" srcOrd="1" destOrd="0" parTransId="{C14EB14D-91DA-4AAF-A137-1C05881C1608}" sibTransId="{FFD4CADB-92FF-4639-B158-00EF24AAB44A}"/>
    <dgm:cxn modelId="{5ECF0A98-A05E-4296-B8F6-A47BE5A74E2B}" type="presOf" srcId="{872AF43C-23B2-4AAC-88EE-6BB5D7CD4977}" destId="{CBEAE790-1F48-4E8C-ABFE-393BBA03A2DB}" srcOrd="0" destOrd="0" presId="urn:microsoft.com/office/officeart/2005/8/layout/orgChart1"/>
    <dgm:cxn modelId="{87BCFF98-4408-43F2-A1F4-4EBA039F9021}" type="presOf" srcId="{C3ECB508-A503-4B4D-A397-853950524D67}" destId="{B078E7E0-BC9D-4483-ACF9-3AB14E04603B}" srcOrd="0" destOrd="0" presId="urn:microsoft.com/office/officeart/2005/8/layout/orgChart1"/>
    <dgm:cxn modelId="{749FE89C-24B0-4E0D-8271-1B9AF459CD9C}" type="presOf" srcId="{76AD55CF-A200-40A4-9CD1-C9020B035465}" destId="{0B519BDF-3719-400A-AAC0-DFE0B5F66C55}" srcOrd="1" destOrd="0" presId="urn:microsoft.com/office/officeart/2005/8/layout/orgChart1"/>
    <dgm:cxn modelId="{831BF6AF-3755-497A-A41B-9D0296BFC59A}" type="presOf" srcId="{872AF43C-23B2-4AAC-88EE-6BB5D7CD4977}" destId="{8EEEED8D-1644-430F-ABCB-AC524F012022}" srcOrd="1" destOrd="0" presId="urn:microsoft.com/office/officeart/2005/8/layout/orgChart1"/>
    <dgm:cxn modelId="{4E485FB1-357F-4DC4-BF43-C306EC9DD08D}" type="presOf" srcId="{BBCD20C0-18EF-4403-BBBD-81716F98468A}" destId="{39BCF241-F61E-4902-A8B4-01A5CB80F9FC}" srcOrd="0" destOrd="0" presId="urn:microsoft.com/office/officeart/2005/8/layout/orgChart1"/>
    <dgm:cxn modelId="{C2AA28B4-F5C1-45F9-903B-F86AE93EB4E2}" srcId="{9A24F9ED-56B8-4640-AF5E-F4144D8DA742}" destId="{0415D5AD-7233-474F-9AD4-1149D63CA4B1}" srcOrd="1" destOrd="0" parTransId="{A831CC4C-E980-4ECD-B98A-2F336EC19347}" sibTransId="{14A4642C-76F9-4127-BCD7-0E0DF9305CDB}"/>
    <dgm:cxn modelId="{D771DEB5-7331-4385-8CA4-8ACDA672D027}" type="presOf" srcId="{CE901682-6254-4D90-AD7C-9636E0D8B6AB}" destId="{D00CE377-70CC-4DF9-8E30-3F7849E0BE01}" srcOrd="0" destOrd="0" presId="urn:microsoft.com/office/officeart/2005/8/layout/orgChart1"/>
    <dgm:cxn modelId="{27F7DDB8-9A77-4B18-A8F6-4BAE9D5B564F}" srcId="{9A24F9ED-56B8-4640-AF5E-F4144D8DA742}" destId="{E3A0FAF7-9EB5-497F-BFD8-FD459D3100F2}" srcOrd="0" destOrd="0" parTransId="{68274065-13D0-44B0-B8BE-E8313808234C}" sibTransId="{EF2D28C6-D7F8-46EA-9340-FD4269A61A82}"/>
    <dgm:cxn modelId="{5629CBBE-BA28-4F5D-8752-7A086332FCE3}" srcId="{99364C71-F2C0-4B48-B478-EBFAE7960866}" destId="{84C2B1A2-39D8-4685-B76F-D64250598F68}" srcOrd="2" destOrd="0" parTransId="{E64F7F4F-11AA-4B9F-AD53-BA2BB35D1595}" sibTransId="{A0B84352-C555-470C-8BE6-D31CE8FF5522}"/>
    <dgm:cxn modelId="{0F966EC1-B654-4D81-94A7-CBD4351F433F}" type="presOf" srcId="{68274065-13D0-44B0-B8BE-E8313808234C}" destId="{A6B63650-C52B-48DC-A043-9FB880967123}" srcOrd="0" destOrd="0" presId="urn:microsoft.com/office/officeart/2005/8/layout/orgChart1"/>
    <dgm:cxn modelId="{A77C28C2-233A-4430-88D0-F77E04FC221A}" srcId="{872AF43C-23B2-4AAC-88EE-6BB5D7CD4977}" destId="{99364C71-F2C0-4B48-B478-EBFAE7960866}" srcOrd="1" destOrd="0" parTransId="{3E9C6840-BD3D-4047-869F-831AAE5061A7}" sibTransId="{4435F929-DE65-47A1-8FD0-0B3159BAFF28}"/>
    <dgm:cxn modelId="{50D9A9C8-48BA-4CD4-B82A-E88FD26539EA}" srcId="{872AF43C-23B2-4AAC-88EE-6BB5D7CD4977}" destId="{E0180A35-BFDE-44B5-83FE-5E283A8F5116}" srcOrd="2" destOrd="0" parTransId="{CE901682-6254-4D90-AD7C-9636E0D8B6AB}" sibTransId="{4AD58F11-3F45-46DB-BA90-3798F8D73BDC}"/>
    <dgm:cxn modelId="{BB4CECC9-BE6D-4393-AADF-18F044449D44}" type="presOf" srcId="{82EE1735-E44A-447C-8F1C-8E1A010B1494}" destId="{325977A1-50D0-44C1-B01E-978DC18A395E}" srcOrd="0" destOrd="0" presId="urn:microsoft.com/office/officeart/2005/8/layout/orgChart1"/>
    <dgm:cxn modelId="{D68065CC-1B24-4D54-96DF-53B1D424F515}" type="presOf" srcId="{9A24F9ED-56B8-4640-AF5E-F4144D8DA742}" destId="{7A6CD59A-B3C9-44CE-860A-9431638EBBDE}" srcOrd="0" destOrd="0" presId="urn:microsoft.com/office/officeart/2005/8/layout/orgChart1"/>
    <dgm:cxn modelId="{30C667D9-9D7D-4AF8-9548-1F43F49DB3DE}" type="presOf" srcId="{A3D55C4B-261F-4A2C-B511-D4CF32B81B79}" destId="{A852A377-E2CA-49B7-8780-2047D4D2A74B}" srcOrd="0" destOrd="0" presId="urn:microsoft.com/office/officeart/2005/8/layout/orgChart1"/>
    <dgm:cxn modelId="{84A684E2-9BA3-413D-B167-EBF85A1B8A0F}" type="presOf" srcId="{E0180A35-BFDE-44B5-83FE-5E283A8F5116}" destId="{F0BDC965-AED8-4A03-8ACB-97C33136A9AA}" srcOrd="1" destOrd="0" presId="urn:microsoft.com/office/officeart/2005/8/layout/orgChart1"/>
    <dgm:cxn modelId="{E25D07E4-D235-40DE-BA7B-A818BD3F04E2}" type="presOf" srcId="{99364C71-F2C0-4B48-B478-EBFAE7960866}" destId="{5B67D4C3-1032-4FE3-B317-2B23336E3068}" srcOrd="0" destOrd="0" presId="urn:microsoft.com/office/officeart/2005/8/layout/orgChart1"/>
    <dgm:cxn modelId="{4A2165E5-DDD0-40ED-AA6E-F561D91513D8}" srcId="{9A24F9ED-56B8-4640-AF5E-F4144D8DA742}" destId="{76AD55CF-A200-40A4-9CD1-C9020B035465}" srcOrd="2" destOrd="0" parTransId="{31292EEA-9F5E-4AED-8D4C-0E7638DBE02C}" sibTransId="{87FEE761-E847-46DB-9696-03CB085E58D5}"/>
    <dgm:cxn modelId="{4A4B20F0-2E73-422F-8497-3FE3944A5B63}" type="presOf" srcId="{E64F7F4F-11AA-4B9F-AD53-BA2BB35D1595}" destId="{D5F37FA6-321A-453F-B5DB-C52DD979FCCD}" srcOrd="0" destOrd="0" presId="urn:microsoft.com/office/officeart/2005/8/layout/orgChart1"/>
    <dgm:cxn modelId="{E1D6D1F0-E55A-4899-85EC-B1DD464A250F}" type="presOf" srcId="{E0180A35-BFDE-44B5-83FE-5E283A8F5116}" destId="{B9C1DEFB-5BA0-4237-AA70-282FAAE78301}" srcOrd="0" destOrd="0" presId="urn:microsoft.com/office/officeart/2005/8/layout/orgChart1"/>
    <dgm:cxn modelId="{AED10CFF-4189-4821-8DD9-AED029E19392}" type="presOf" srcId="{E3A0FAF7-9EB5-497F-BFD8-FD459D3100F2}" destId="{C4B42A05-AA73-443C-A800-01B0502E073F}" srcOrd="1" destOrd="0" presId="urn:microsoft.com/office/officeart/2005/8/layout/orgChart1"/>
    <dgm:cxn modelId="{3DF039E3-26E0-44FD-9319-CBDA70B6F9D9}" type="presParOf" srcId="{B1245445-C12E-40D4-AFCE-F198B9C7E37E}" destId="{6492A40B-AD1D-4337-886A-1A7BA9AC96E7}" srcOrd="0" destOrd="0" presId="urn:microsoft.com/office/officeart/2005/8/layout/orgChart1"/>
    <dgm:cxn modelId="{59A299CA-5268-480E-A6E0-00B4E20626BC}" type="presParOf" srcId="{6492A40B-AD1D-4337-886A-1A7BA9AC96E7}" destId="{6F638457-352A-446D-89CA-258E469BE420}" srcOrd="0" destOrd="0" presId="urn:microsoft.com/office/officeart/2005/8/layout/orgChart1"/>
    <dgm:cxn modelId="{254CF783-0010-47EE-9E73-6CDA22C9DB63}" type="presParOf" srcId="{6F638457-352A-446D-89CA-258E469BE420}" destId="{CBEAE790-1F48-4E8C-ABFE-393BBA03A2DB}" srcOrd="0" destOrd="0" presId="urn:microsoft.com/office/officeart/2005/8/layout/orgChart1"/>
    <dgm:cxn modelId="{AB757F5F-C7AF-4CE0-A21E-C990BA366CDB}" type="presParOf" srcId="{6F638457-352A-446D-89CA-258E469BE420}" destId="{8EEEED8D-1644-430F-ABCB-AC524F012022}" srcOrd="1" destOrd="0" presId="urn:microsoft.com/office/officeart/2005/8/layout/orgChart1"/>
    <dgm:cxn modelId="{77854CB2-8C44-47BF-8ED4-AC72E1E5E9EC}" type="presParOf" srcId="{6492A40B-AD1D-4337-886A-1A7BA9AC96E7}" destId="{473ADEA2-C212-4C48-AA12-A555A58E070C}" srcOrd="1" destOrd="0" presId="urn:microsoft.com/office/officeart/2005/8/layout/orgChart1"/>
    <dgm:cxn modelId="{6463ECE3-C49B-4100-99E8-BBC15F75B65E}" type="presParOf" srcId="{473ADEA2-C212-4C48-AA12-A555A58E070C}" destId="{A852A377-E2CA-49B7-8780-2047D4D2A74B}" srcOrd="0" destOrd="0" presId="urn:microsoft.com/office/officeart/2005/8/layout/orgChart1"/>
    <dgm:cxn modelId="{C2F40977-474D-4AAE-BF0F-309F5A58C56E}" type="presParOf" srcId="{473ADEA2-C212-4C48-AA12-A555A58E070C}" destId="{AD22E4AB-18E5-47FA-9BB0-E434C4C6AF5F}" srcOrd="1" destOrd="0" presId="urn:microsoft.com/office/officeart/2005/8/layout/orgChart1"/>
    <dgm:cxn modelId="{E8A129B8-04C0-49C2-9EC3-CF4328131417}" type="presParOf" srcId="{AD22E4AB-18E5-47FA-9BB0-E434C4C6AF5F}" destId="{C66A0300-331C-438B-8706-DD4AE5ED75BA}" srcOrd="0" destOrd="0" presId="urn:microsoft.com/office/officeart/2005/8/layout/orgChart1"/>
    <dgm:cxn modelId="{77CA8B44-E0CA-4008-8D30-13F5688D2FC4}" type="presParOf" srcId="{C66A0300-331C-438B-8706-DD4AE5ED75BA}" destId="{7A6CD59A-B3C9-44CE-860A-9431638EBBDE}" srcOrd="0" destOrd="0" presId="urn:microsoft.com/office/officeart/2005/8/layout/orgChart1"/>
    <dgm:cxn modelId="{FC9962F5-E421-466E-BB62-F85013AE590C}" type="presParOf" srcId="{C66A0300-331C-438B-8706-DD4AE5ED75BA}" destId="{C4594843-5F4A-4092-9B24-50F685FBCBEF}" srcOrd="1" destOrd="0" presId="urn:microsoft.com/office/officeart/2005/8/layout/orgChart1"/>
    <dgm:cxn modelId="{5A78D6D0-F2C3-4680-BBA4-B7D4695878A8}" type="presParOf" srcId="{AD22E4AB-18E5-47FA-9BB0-E434C4C6AF5F}" destId="{4AC2C63E-1763-4346-9C52-937539CBA4F8}" srcOrd="1" destOrd="0" presId="urn:microsoft.com/office/officeart/2005/8/layout/orgChart1"/>
    <dgm:cxn modelId="{AD64A3DD-4A82-4835-AF70-3EA1CB54FCF6}" type="presParOf" srcId="{4AC2C63E-1763-4346-9C52-937539CBA4F8}" destId="{A6B63650-C52B-48DC-A043-9FB880967123}" srcOrd="0" destOrd="0" presId="urn:microsoft.com/office/officeart/2005/8/layout/orgChart1"/>
    <dgm:cxn modelId="{2D121B49-DE65-4965-AE2A-F44BD76761C8}" type="presParOf" srcId="{4AC2C63E-1763-4346-9C52-937539CBA4F8}" destId="{52C96BB7-1CEA-4701-B9D1-F49D7887A68F}" srcOrd="1" destOrd="0" presId="urn:microsoft.com/office/officeart/2005/8/layout/orgChart1"/>
    <dgm:cxn modelId="{13C8948C-C365-49FC-B4B4-081BACC9BBAE}" type="presParOf" srcId="{52C96BB7-1CEA-4701-B9D1-F49D7887A68F}" destId="{75B969E8-71B3-4EBA-A3AC-772797827DAA}" srcOrd="0" destOrd="0" presId="urn:microsoft.com/office/officeart/2005/8/layout/orgChart1"/>
    <dgm:cxn modelId="{B749E079-99ED-4B13-93AF-9B918363B09E}" type="presParOf" srcId="{75B969E8-71B3-4EBA-A3AC-772797827DAA}" destId="{CABD1511-141C-4963-BD5D-30A6090FFCB6}" srcOrd="0" destOrd="0" presId="urn:microsoft.com/office/officeart/2005/8/layout/orgChart1"/>
    <dgm:cxn modelId="{F534A013-F524-4A61-91B4-15BA01170759}" type="presParOf" srcId="{75B969E8-71B3-4EBA-A3AC-772797827DAA}" destId="{C4B42A05-AA73-443C-A800-01B0502E073F}" srcOrd="1" destOrd="0" presId="urn:microsoft.com/office/officeart/2005/8/layout/orgChart1"/>
    <dgm:cxn modelId="{2F826D3C-6880-48A8-8ACE-BDA513AA7AA8}" type="presParOf" srcId="{52C96BB7-1CEA-4701-B9D1-F49D7887A68F}" destId="{89CE65BB-71A7-4834-AEBB-D97C2EECC430}" srcOrd="1" destOrd="0" presId="urn:microsoft.com/office/officeart/2005/8/layout/orgChart1"/>
    <dgm:cxn modelId="{79312581-344F-4456-8493-7424F34A5B4B}" type="presParOf" srcId="{52C96BB7-1CEA-4701-B9D1-F49D7887A68F}" destId="{3F6E1979-17B9-4B05-99C3-8AD678C6C0E2}" srcOrd="2" destOrd="0" presId="urn:microsoft.com/office/officeart/2005/8/layout/orgChart1"/>
    <dgm:cxn modelId="{09783CCA-A726-4384-BB65-ADC4A7D5F476}" type="presParOf" srcId="{4AC2C63E-1763-4346-9C52-937539CBA4F8}" destId="{59DB29AF-0FC3-4E7F-BF30-E32C2209F83E}" srcOrd="2" destOrd="0" presId="urn:microsoft.com/office/officeart/2005/8/layout/orgChart1"/>
    <dgm:cxn modelId="{59161316-79F8-43DA-A092-3F764E256758}" type="presParOf" srcId="{4AC2C63E-1763-4346-9C52-937539CBA4F8}" destId="{1931297B-019C-4F8D-9AD0-E9CB217C147B}" srcOrd="3" destOrd="0" presId="urn:microsoft.com/office/officeart/2005/8/layout/orgChart1"/>
    <dgm:cxn modelId="{E051F836-03C0-4EEE-B2A8-1C60542DBB30}" type="presParOf" srcId="{1931297B-019C-4F8D-9AD0-E9CB217C147B}" destId="{1C967279-C5C8-4294-AEBB-7B830FA6D42E}" srcOrd="0" destOrd="0" presId="urn:microsoft.com/office/officeart/2005/8/layout/orgChart1"/>
    <dgm:cxn modelId="{7CF48B0C-C8B8-476E-8E1D-4760A379BC5B}" type="presParOf" srcId="{1C967279-C5C8-4294-AEBB-7B830FA6D42E}" destId="{39A6E1F0-DBE3-4F77-BF84-210EDB3BBE3C}" srcOrd="0" destOrd="0" presId="urn:microsoft.com/office/officeart/2005/8/layout/orgChart1"/>
    <dgm:cxn modelId="{DD401046-6CA5-454C-9C6E-3BE94D4F700B}" type="presParOf" srcId="{1C967279-C5C8-4294-AEBB-7B830FA6D42E}" destId="{6B1ACD76-D806-458A-A8C3-B138E44BE921}" srcOrd="1" destOrd="0" presId="urn:microsoft.com/office/officeart/2005/8/layout/orgChart1"/>
    <dgm:cxn modelId="{B297BFE5-9A1B-4EC0-853C-B34D8F9ADECB}" type="presParOf" srcId="{1931297B-019C-4F8D-9AD0-E9CB217C147B}" destId="{B358B9DD-1DEB-4B8F-A303-638FAD33DCCA}" srcOrd="1" destOrd="0" presId="urn:microsoft.com/office/officeart/2005/8/layout/orgChart1"/>
    <dgm:cxn modelId="{E21B3D64-4EB4-4EAA-9309-CB363D0A100A}" type="presParOf" srcId="{1931297B-019C-4F8D-9AD0-E9CB217C147B}" destId="{76A46C85-0355-48FB-91BA-B308F4723EE6}" srcOrd="2" destOrd="0" presId="urn:microsoft.com/office/officeart/2005/8/layout/orgChart1"/>
    <dgm:cxn modelId="{BA4E4806-E122-4FA6-BC67-D45EEA4706BA}" type="presParOf" srcId="{4AC2C63E-1763-4346-9C52-937539CBA4F8}" destId="{75D9DD19-0C0B-46BF-83B3-9C1FC0FE1091}" srcOrd="4" destOrd="0" presId="urn:microsoft.com/office/officeart/2005/8/layout/orgChart1"/>
    <dgm:cxn modelId="{B4D4F2CB-4910-40B7-B8DE-EC47330076F8}" type="presParOf" srcId="{4AC2C63E-1763-4346-9C52-937539CBA4F8}" destId="{98D0D8C5-5AED-403D-9308-A6BB6F2C7160}" srcOrd="5" destOrd="0" presId="urn:microsoft.com/office/officeart/2005/8/layout/orgChart1"/>
    <dgm:cxn modelId="{B8132147-F0B5-4649-9847-5AF20B29517A}" type="presParOf" srcId="{98D0D8C5-5AED-403D-9308-A6BB6F2C7160}" destId="{42CCA5DC-E068-4014-B808-89C67F6A38BC}" srcOrd="0" destOrd="0" presId="urn:microsoft.com/office/officeart/2005/8/layout/orgChart1"/>
    <dgm:cxn modelId="{AA73E6AD-EA15-40EA-9DCA-328BB57DFA07}" type="presParOf" srcId="{42CCA5DC-E068-4014-B808-89C67F6A38BC}" destId="{2705B319-EAC1-466F-9854-71E7F27B140E}" srcOrd="0" destOrd="0" presId="urn:microsoft.com/office/officeart/2005/8/layout/orgChart1"/>
    <dgm:cxn modelId="{8AAC75DC-D501-4C52-AAC3-58AD84D13A19}" type="presParOf" srcId="{42CCA5DC-E068-4014-B808-89C67F6A38BC}" destId="{0B519BDF-3719-400A-AAC0-DFE0B5F66C55}" srcOrd="1" destOrd="0" presId="urn:microsoft.com/office/officeart/2005/8/layout/orgChart1"/>
    <dgm:cxn modelId="{F74263F9-F5FE-4DFF-9B1D-290B79BD06C0}" type="presParOf" srcId="{98D0D8C5-5AED-403D-9308-A6BB6F2C7160}" destId="{E541D301-560F-4132-967B-9A377F384037}" srcOrd="1" destOrd="0" presId="urn:microsoft.com/office/officeart/2005/8/layout/orgChart1"/>
    <dgm:cxn modelId="{D6012F57-7BBD-4639-BCAF-B7CBB3958A14}" type="presParOf" srcId="{98D0D8C5-5AED-403D-9308-A6BB6F2C7160}" destId="{BFB377F3-76C2-4B02-BAB8-B5640F8550BF}" srcOrd="2" destOrd="0" presId="urn:microsoft.com/office/officeart/2005/8/layout/orgChart1"/>
    <dgm:cxn modelId="{53E59630-54D5-4403-A33C-7B282516BBAC}" type="presParOf" srcId="{4AC2C63E-1763-4346-9C52-937539CBA4F8}" destId="{B15F463B-3244-49F6-A6C1-CCEFD98B790F}" srcOrd="6" destOrd="0" presId="urn:microsoft.com/office/officeart/2005/8/layout/orgChart1"/>
    <dgm:cxn modelId="{07B30B7C-0712-4200-951C-478A66EFE592}" type="presParOf" srcId="{4AC2C63E-1763-4346-9C52-937539CBA4F8}" destId="{50849C50-E1F3-4FD8-9C00-28E6E2A8802F}" srcOrd="7" destOrd="0" presId="urn:microsoft.com/office/officeart/2005/8/layout/orgChart1"/>
    <dgm:cxn modelId="{B2C733AF-A30C-45E8-9D9A-2207558F0E74}" type="presParOf" srcId="{50849C50-E1F3-4FD8-9C00-28E6E2A8802F}" destId="{FD7067BB-B8BA-4309-AF74-BB4CEC643A39}" srcOrd="0" destOrd="0" presId="urn:microsoft.com/office/officeart/2005/8/layout/orgChart1"/>
    <dgm:cxn modelId="{267F16BB-8183-45E2-BE8F-891331FB10DC}" type="presParOf" srcId="{FD7067BB-B8BA-4309-AF74-BB4CEC643A39}" destId="{39BCF241-F61E-4902-A8B4-01A5CB80F9FC}" srcOrd="0" destOrd="0" presId="urn:microsoft.com/office/officeart/2005/8/layout/orgChart1"/>
    <dgm:cxn modelId="{AEF692F0-1758-49C9-9BCF-713CD27F1A75}" type="presParOf" srcId="{FD7067BB-B8BA-4309-AF74-BB4CEC643A39}" destId="{8EF785D2-811A-4E3C-84D8-97BC7365049C}" srcOrd="1" destOrd="0" presId="urn:microsoft.com/office/officeart/2005/8/layout/orgChart1"/>
    <dgm:cxn modelId="{E8B0F021-5C01-4693-87AE-BC248352CBAA}" type="presParOf" srcId="{50849C50-E1F3-4FD8-9C00-28E6E2A8802F}" destId="{8F75E92C-F787-477E-B2E0-5EA992FC2A37}" srcOrd="1" destOrd="0" presId="urn:microsoft.com/office/officeart/2005/8/layout/orgChart1"/>
    <dgm:cxn modelId="{5D735893-131C-448B-841B-83AA7D2D25E9}" type="presParOf" srcId="{50849C50-E1F3-4FD8-9C00-28E6E2A8802F}" destId="{B38EC9BF-89EC-4033-ABB0-B73A3E3774D5}" srcOrd="2" destOrd="0" presId="urn:microsoft.com/office/officeart/2005/8/layout/orgChart1"/>
    <dgm:cxn modelId="{685E3BAC-4227-44FF-9FEF-3382E47128C8}" type="presParOf" srcId="{AD22E4AB-18E5-47FA-9BB0-E434C4C6AF5F}" destId="{D566BEE2-3FE7-40EB-8BBD-D14FF4FB7F24}" srcOrd="2" destOrd="0" presId="urn:microsoft.com/office/officeart/2005/8/layout/orgChart1"/>
    <dgm:cxn modelId="{B7E9B2A1-15DA-4BED-91AA-21911DC3CAE8}" type="presParOf" srcId="{473ADEA2-C212-4C48-AA12-A555A58E070C}" destId="{2BCA2CF4-6C78-4B11-9F02-6082BB7947F6}" srcOrd="2" destOrd="0" presId="urn:microsoft.com/office/officeart/2005/8/layout/orgChart1"/>
    <dgm:cxn modelId="{B000F0EE-3304-4C7B-942D-AB0092C44EF7}" type="presParOf" srcId="{473ADEA2-C212-4C48-AA12-A555A58E070C}" destId="{EF39305D-CB1C-464F-9F06-014B9782B6D2}" srcOrd="3" destOrd="0" presId="urn:microsoft.com/office/officeart/2005/8/layout/orgChart1"/>
    <dgm:cxn modelId="{7B4CA780-2AC0-4E28-925D-57A79AAA6B51}" type="presParOf" srcId="{EF39305D-CB1C-464F-9F06-014B9782B6D2}" destId="{D250E4AA-04EE-4627-800C-A24C7B5E3849}" srcOrd="0" destOrd="0" presId="urn:microsoft.com/office/officeart/2005/8/layout/orgChart1"/>
    <dgm:cxn modelId="{71969723-E53F-43F5-B6CA-1A4BE73DEB5B}" type="presParOf" srcId="{D250E4AA-04EE-4627-800C-A24C7B5E3849}" destId="{5B67D4C3-1032-4FE3-B317-2B23336E3068}" srcOrd="0" destOrd="0" presId="urn:microsoft.com/office/officeart/2005/8/layout/orgChart1"/>
    <dgm:cxn modelId="{D09B99FF-5372-4055-B980-59A4A52311F7}" type="presParOf" srcId="{D250E4AA-04EE-4627-800C-A24C7B5E3849}" destId="{690C4881-9C74-4B4F-BE1E-89CFD2594F46}" srcOrd="1" destOrd="0" presId="urn:microsoft.com/office/officeart/2005/8/layout/orgChart1"/>
    <dgm:cxn modelId="{EEA0F1E7-13D3-4245-AFCF-449AA66F11EE}" type="presParOf" srcId="{EF39305D-CB1C-464F-9F06-014B9782B6D2}" destId="{D0DD19B9-028D-4737-B45C-8055AEDF3998}" srcOrd="1" destOrd="0" presId="urn:microsoft.com/office/officeart/2005/8/layout/orgChart1"/>
    <dgm:cxn modelId="{B4C54983-E513-4463-A6EB-B882F0E20112}" type="presParOf" srcId="{D0DD19B9-028D-4737-B45C-8055AEDF3998}" destId="{B078E7E0-BC9D-4483-ACF9-3AB14E04603B}" srcOrd="0" destOrd="0" presId="urn:microsoft.com/office/officeart/2005/8/layout/orgChart1"/>
    <dgm:cxn modelId="{107C538B-C605-4BCB-B931-B3EDE1F08B7F}" type="presParOf" srcId="{D0DD19B9-028D-4737-B45C-8055AEDF3998}" destId="{5EEEA94B-2C8B-4B54-AB4B-6DC464BAF6A4}" srcOrd="1" destOrd="0" presId="urn:microsoft.com/office/officeart/2005/8/layout/orgChart1"/>
    <dgm:cxn modelId="{DB1E8DD1-1ED9-4140-96BD-6B8C958F4482}" type="presParOf" srcId="{5EEEA94B-2C8B-4B54-AB4B-6DC464BAF6A4}" destId="{AA6714A6-0476-446F-A495-F19A47737F5F}" srcOrd="0" destOrd="0" presId="urn:microsoft.com/office/officeart/2005/8/layout/orgChart1"/>
    <dgm:cxn modelId="{EDA38167-4BC9-4252-91A2-8E77DE31FE91}" type="presParOf" srcId="{AA6714A6-0476-446F-A495-F19A47737F5F}" destId="{325977A1-50D0-44C1-B01E-978DC18A395E}" srcOrd="0" destOrd="0" presId="urn:microsoft.com/office/officeart/2005/8/layout/orgChart1"/>
    <dgm:cxn modelId="{0FEE84B5-2B67-4C83-9E37-400EBB6CC4A7}" type="presParOf" srcId="{AA6714A6-0476-446F-A495-F19A47737F5F}" destId="{5500EDAD-962A-4452-B6DA-8A184CAF282B}" srcOrd="1" destOrd="0" presId="urn:microsoft.com/office/officeart/2005/8/layout/orgChart1"/>
    <dgm:cxn modelId="{1B505F5A-411C-4D79-BDCA-FC3659A5083D}" type="presParOf" srcId="{5EEEA94B-2C8B-4B54-AB4B-6DC464BAF6A4}" destId="{C9FA5BCE-75A5-4C46-94A2-E84B558A087B}" srcOrd="1" destOrd="0" presId="urn:microsoft.com/office/officeart/2005/8/layout/orgChart1"/>
    <dgm:cxn modelId="{A27006BD-CF34-4103-A588-F311E6C8FD3F}" type="presParOf" srcId="{5EEEA94B-2C8B-4B54-AB4B-6DC464BAF6A4}" destId="{F4062731-3D58-4539-AD67-FBDC23B54EE8}" srcOrd="2" destOrd="0" presId="urn:microsoft.com/office/officeart/2005/8/layout/orgChart1"/>
    <dgm:cxn modelId="{AAEA7EC9-0EF3-4AC9-920C-8CC210D63F86}" type="presParOf" srcId="{D0DD19B9-028D-4737-B45C-8055AEDF3998}" destId="{3243DC6F-D3CE-49AE-B3A7-C7744D6A3851}" srcOrd="2" destOrd="0" presId="urn:microsoft.com/office/officeart/2005/8/layout/orgChart1"/>
    <dgm:cxn modelId="{117EA9C0-AFDC-4AE7-ADFF-6C444B8831E0}" type="presParOf" srcId="{D0DD19B9-028D-4737-B45C-8055AEDF3998}" destId="{5A42CEE5-15F3-4C23-84C5-9EF2658E5021}" srcOrd="3" destOrd="0" presId="urn:microsoft.com/office/officeart/2005/8/layout/orgChart1"/>
    <dgm:cxn modelId="{93C3D3F1-A249-411D-A0CD-0BFC8C9175CD}" type="presParOf" srcId="{5A42CEE5-15F3-4C23-84C5-9EF2658E5021}" destId="{B52105EB-7676-4DB1-9B7E-583A55AE6F0A}" srcOrd="0" destOrd="0" presId="urn:microsoft.com/office/officeart/2005/8/layout/orgChart1"/>
    <dgm:cxn modelId="{A4CEDBB5-9647-46AD-97A6-8E44013D9460}" type="presParOf" srcId="{B52105EB-7676-4DB1-9B7E-583A55AE6F0A}" destId="{A77F709F-2390-49B8-99D8-8BBA7F561C6D}" srcOrd="0" destOrd="0" presId="urn:microsoft.com/office/officeart/2005/8/layout/orgChart1"/>
    <dgm:cxn modelId="{58B21F90-2C73-45C3-AF93-B4262AB7EEA2}" type="presParOf" srcId="{B52105EB-7676-4DB1-9B7E-583A55AE6F0A}" destId="{C3F59D27-B019-40BA-B9F4-51D809349664}" srcOrd="1" destOrd="0" presId="urn:microsoft.com/office/officeart/2005/8/layout/orgChart1"/>
    <dgm:cxn modelId="{8C7B4586-7381-47EB-BAFF-381A3B10B8B5}" type="presParOf" srcId="{5A42CEE5-15F3-4C23-84C5-9EF2658E5021}" destId="{F1742A37-9AC0-4B64-BF32-7F58CB3BB638}" srcOrd="1" destOrd="0" presId="urn:microsoft.com/office/officeart/2005/8/layout/orgChart1"/>
    <dgm:cxn modelId="{EBD3D079-7160-489B-B455-6C6E78FF66F8}" type="presParOf" srcId="{5A42CEE5-15F3-4C23-84C5-9EF2658E5021}" destId="{EFD2AB67-EEC4-4CFA-93A8-529160B77AC8}" srcOrd="2" destOrd="0" presId="urn:microsoft.com/office/officeart/2005/8/layout/orgChart1"/>
    <dgm:cxn modelId="{B4BE15CC-7D7F-445D-B21E-8FA734A4F923}" type="presParOf" srcId="{D0DD19B9-028D-4737-B45C-8055AEDF3998}" destId="{D5F37FA6-321A-453F-B5DB-C52DD979FCCD}" srcOrd="4" destOrd="0" presId="urn:microsoft.com/office/officeart/2005/8/layout/orgChart1"/>
    <dgm:cxn modelId="{64C67E45-5837-4C41-B05A-4D2018EC57D4}" type="presParOf" srcId="{D0DD19B9-028D-4737-B45C-8055AEDF3998}" destId="{27FCA903-CCEB-4743-AD2D-94416304AFE9}" srcOrd="5" destOrd="0" presId="urn:microsoft.com/office/officeart/2005/8/layout/orgChart1"/>
    <dgm:cxn modelId="{87160EDE-1F43-4AD8-9E79-6196A6F40864}" type="presParOf" srcId="{27FCA903-CCEB-4743-AD2D-94416304AFE9}" destId="{0006B8D6-4A91-4C44-B019-2D7D64BEF796}" srcOrd="0" destOrd="0" presId="urn:microsoft.com/office/officeart/2005/8/layout/orgChart1"/>
    <dgm:cxn modelId="{C4650212-9929-4A63-84EF-9C9E4466714F}" type="presParOf" srcId="{0006B8D6-4A91-4C44-B019-2D7D64BEF796}" destId="{E0F9BB2E-B0BD-4999-8860-E1629657FE1D}" srcOrd="0" destOrd="0" presId="urn:microsoft.com/office/officeart/2005/8/layout/orgChart1"/>
    <dgm:cxn modelId="{6DC1E582-F224-4B78-8993-503C8ED3228D}" type="presParOf" srcId="{0006B8D6-4A91-4C44-B019-2D7D64BEF796}" destId="{7D908A7F-27DB-4769-A0EB-8BA87838F48B}" srcOrd="1" destOrd="0" presId="urn:microsoft.com/office/officeart/2005/8/layout/orgChart1"/>
    <dgm:cxn modelId="{5C95DE10-2C45-474C-AA02-C4A3E8ECD693}" type="presParOf" srcId="{27FCA903-CCEB-4743-AD2D-94416304AFE9}" destId="{04280B00-E535-4FFF-89DD-69D703BB324C}" srcOrd="1" destOrd="0" presId="urn:microsoft.com/office/officeart/2005/8/layout/orgChart1"/>
    <dgm:cxn modelId="{92FF72A4-28F9-4A8C-87EC-6516CFBB0385}" type="presParOf" srcId="{27FCA903-CCEB-4743-AD2D-94416304AFE9}" destId="{1C3469F6-95B8-4959-90A1-6891BF1F8B8B}" srcOrd="2" destOrd="0" presId="urn:microsoft.com/office/officeart/2005/8/layout/orgChart1"/>
    <dgm:cxn modelId="{A0DF3A30-AE67-49EC-9434-FCC1053FECD1}" type="presParOf" srcId="{EF39305D-CB1C-464F-9F06-014B9782B6D2}" destId="{D7102F07-A0C4-47F5-8004-38B1FEC7E8C8}" srcOrd="2" destOrd="0" presId="urn:microsoft.com/office/officeart/2005/8/layout/orgChart1"/>
    <dgm:cxn modelId="{ABC61A45-7D9B-480A-9A94-AF4504FFF2C4}" type="presParOf" srcId="{473ADEA2-C212-4C48-AA12-A555A58E070C}" destId="{D00CE377-70CC-4DF9-8E30-3F7849E0BE01}" srcOrd="4" destOrd="0" presId="urn:microsoft.com/office/officeart/2005/8/layout/orgChart1"/>
    <dgm:cxn modelId="{A56D42BD-0659-49AB-A633-CDE2A346AD70}" type="presParOf" srcId="{473ADEA2-C212-4C48-AA12-A555A58E070C}" destId="{42E6D461-1452-4A19-96E5-79A2D5BA313D}" srcOrd="5" destOrd="0" presId="urn:microsoft.com/office/officeart/2005/8/layout/orgChart1"/>
    <dgm:cxn modelId="{F6021E7B-8542-4A3E-8914-532C966A4EB8}" type="presParOf" srcId="{42E6D461-1452-4A19-96E5-79A2D5BA313D}" destId="{77F9E3E4-479E-46A6-A21D-DF783C86766B}" srcOrd="0" destOrd="0" presId="urn:microsoft.com/office/officeart/2005/8/layout/orgChart1"/>
    <dgm:cxn modelId="{9E8931F4-36C1-4E94-845B-82AB1A337BCA}" type="presParOf" srcId="{77F9E3E4-479E-46A6-A21D-DF783C86766B}" destId="{B9C1DEFB-5BA0-4237-AA70-282FAAE78301}" srcOrd="0" destOrd="0" presId="urn:microsoft.com/office/officeart/2005/8/layout/orgChart1"/>
    <dgm:cxn modelId="{629B775A-A80A-4693-9271-20C5F9E157D9}" type="presParOf" srcId="{77F9E3E4-479E-46A6-A21D-DF783C86766B}" destId="{F0BDC965-AED8-4A03-8ACB-97C33136A9AA}" srcOrd="1" destOrd="0" presId="urn:microsoft.com/office/officeart/2005/8/layout/orgChart1"/>
    <dgm:cxn modelId="{91B8D01E-0112-4B75-9D4F-9D128DA9CB07}" type="presParOf" srcId="{42E6D461-1452-4A19-96E5-79A2D5BA313D}" destId="{0967514C-8FD7-432E-917B-289469D4F2F2}" srcOrd="1" destOrd="0" presId="urn:microsoft.com/office/officeart/2005/8/layout/orgChart1"/>
    <dgm:cxn modelId="{653A3C31-0149-434A-854D-1DD742B2B7E5}" type="presParOf" srcId="{42E6D461-1452-4A19-96E5-79A2D5BA313D}" destId="{A60284FD-D221-4701-AD7A-7F0D8898D6AA}" srcOrd="2" destOrd="0" presId="urn:microsoft.com/office/officeart/2005/8/layout/orgChart1"/>
    <dgm:cxn modelId="{6083C88F-AC22-4C35-BF2C-76B9D5B94824}" type="presParOf" srcId="{6492A40B-AD1D-4337-886A-1A7BA9AC96E7}" destId="{E7D38B78-9A6D-4E4A-9DDB-0CE3A875546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CC44B-BDB0-497D-B9B9-AA2A6E277130}">
      <dsp:nvSpPr>
        <dsp:cNvPr id="0" name=""/>
        <dsp:cNvSpPr/>
      </dsp:nvSpPr>
      <dsp:spPr>
        <a:xfrm>
          <a:off x="0" y="82083"/>
          <a:ext cx="6190459" cy="873953"/>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West Valley City—Entitlement Jurisdiction</a:t>
          </a:r>
        </a:p>
      </dsp:txBody>
      <dsp:txXfrm>
        <a:off x="42663" y="124746"/>
        <a:ext cx="6105133" cy="788627"/>
      </dsp:txXfrm>
    </dsp:sp>
    <dsp:sp modelId="{605B0866-FB92-4165-A593-0AA1787F85F6}">
      <dsp:nvSpPr>
        <dsp:cNvPr id="0" name=""/>
        <dsp:cNvSpPr/>
      </dsp:nvSpPr>
      <dsp:spPr>
        <a:xfrm>
          <a:off x="0" y="1010066"/>
          <a:ext cx="6190459" cy="873953"/>
        </a:xfrm>
        <a:prstGeom prst="roundRect">
          <a:avLst/>
        </a:prstGeom>
        <a:solidFill>
          <a:schemeClr val="accent2">
            <a:hueOff val="-2188608"/>
            <a:satOff val="-1975"/>
            <a:lumOff val="-44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5-Year Consolidated Plan</a:t>
          </a:r>
        </a:p>
      </dsp:txBody>
      <dsp:txXfrm>
        <a:off x="42663" y="1052729"/>
        <a:ext cx="6105133" cy="788627"/>
      </dsp:txXfrm>
    </dsp:sp>
    <dsp:sp modelId="{AAD241B0-5E33-4684-B25E-11A01FFBD6FB}">
      <dsp:nvSpPr>
        <dsp:cNvPr id="0" name=""/>
        <dsp:cNvSpPr/>
      </dsp:nvSpPr>
      <dsp:spPr>
        <a:xfrm>
          <a:off x="0" y="1947379"/>
          <a:ext cx="6190459" cy="873953"/>
        </a:xfrm>
        <a:prstGeom prst="round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Annual Action Plan</a:t>
          </a:r>
        </a:p>
      </dsp:txBody>
      <dsp:txXfrm>
        <a:off x="42663" y="1990042"/>
        <a:ext cx="6105133" cy="788627"/>
      </dsp:txXfrm>
    </dsp:sp>
    <dsp:sp modelId="{CE590C5F-AEE1-479E-BA4C-B55CD470567C}">
      <dsp:nvSpPr>
        <dsp:cNvPr id="0" name=""/>
        <dsp:cNvSpPr/>
      </dsp:nvSpPr>
      <dsp:spPr>
        <a:xfrm>
          <a:off x="0" y="2884693"/>
          <a:ext cx="6190459" cy="873953"/>
        </a:xfrm>
        <a:prstGeom prst="roundRect">
          <a:avLst/>
        </a:prstGeom>
        <a:solidFill>
          <a:schemeClr val="accent2">
            <a:hueOff val="-6565823"/>
            <a:satOff val="-5925"/>
            <a:lumOff val="-132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rPr>
            <a:t>Consolidated Annual Performance Report (CAPER)</a:t>
          </a:r>
        </a:p>
      </dsp:txBody>
      <dsp:txXfrm>
        <a:off x="42663" y="2927356"/>
        <a:ext cx="6105133" cy="788627"/>
      </dsp:txXfrm>
    </dsp:sp>
    <dsp:sp modelId="{4E1BAB8D-E073-4C07-9736-1BBC7A66A2CE}">
      <dsp:nvSpPr>
        <dsp:cNvPr id="0" name=""/>
        <dsp:cNvSpPr/>
      </dsp:nvSpPr>
      <dsp:spPr>
        <a:xfrm>
          <a:off x="0" y="3894759"/>
          <a:ext cx="6190459" cy="873953"/>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Citizen Participation Plan</a:t>
          </a:r>
        </a:p>
      </dsp:txBody>
      <dsp:txXfrm>
        <a:off x="42663" y="3937422"/>
        <a:ext cx="6105133" cy="788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CE377-70CC-4DF9-8E30-3F7849E0BE01}">
      <dsp:nvSpPr>
        <dsp:cNvPr id="0" name=""/>
        <dsp:cNvSpPr/>
      </dsp:nvSpPr>
      <dsp:spPr>
        <a:xfrm>
          <a:off x="4314825" y="709590"/>
          <a:ext cx="1708021" cy="296433"/>
        </a:xfrm>
        <a:custGeom>
          <a:avLst/>
          <a:gdLst/>
          <a:ahLst/>
          <a:cxnLst/>
          <a:rect l="0" t="0" r="0" b="0"/>
          <a:pathLst>
            <a:path>
              <a:moveTo>
                <a:pt x="0" y="0"/>
              </a:moveTo>
              <a:lnTo>
                <a:pt x="0" y="148216"/>
              </a:lnTo>
              <a:lnTo>
                <a:pt x="1708021" y="148216"/>
              </a:lnTo>
              <a:lnTo>
                <a:pt x="1708021" y="296433"/>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5F37FA6-321A-453F-B5DB-C52DD979FCCD}">
      <dsp:nvSpPr>
        <dsp:cNvPr id="0" name=""/>
        <dsp:cNvSpPr/>
      </dsp:nvSpPr>
      <dsp:spPr>
        <a:xfrm>
          <a:off x="3750189" y="1711818"/>
          <a:ext cx="211738" cy="2653785"/>
        </a:xfrm>
        <a:custGeom>
          <a:avLst/>
          <a:gdLst/>
          <a:ahLst/>
          <a:cxnLst/>
          <a:rect l="0" t="0" r="0" b="0"/>
          <a:pathLst>
            <a:path>
              <a:moveTo>
                <a:pt x="0" y="0"/>
              </a:moveTo>
              <a:lnTo>
                <a:pt x="0" y="2653785"/>
              </a:lnTo>
              <a:lnTo>
                <a:pt x="211738" y="2653785"/>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243DC6F-D3CE-49AE-B3A7-C7744D6A3851}">
      <dsp:nvSpPr>
        <dsp:cNvPr id="0" name=""/>
        <dsp:cNvSpPr/>
      </dsp:nvSpPr>
      <dsp:spPr>
        <a:xfrm>
          <a:off x="3750189" y="1711818"/>
          <a:ext cx="211738" cy="1651558"/>
        </a:xfrm>
        <a:custGeom>
          <a:avLst/>
          <a:gdLst/>
          <a:ahLst/>
          <a:cxnLst/>
          <a:rect l="0" t="0" r="0" b="0"/>
          <a:pathLst>
            <a:path>
              <a:moveTo>
                <a:pt x="0" y="0"/>
              </a:moveTo>
              <a:lnTo>
                <a:pt x="0" y="1651558"/>
              </a:lnTo>
              <a:lnTo>
                <a:pt x="211738" y="1651558"/>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078E7E0-BC9D-4483-ACF9-3AB14E04603B}">
      <dsp:nvSpPr>
        <dsp:cNvPr id="0" name=""/>
        <dsp:cNvSpPr/>
      </dsp:nvSpPr>
      <dsp:spPr>
        <a:xfrm>
          <a:off x="3750189" y="1711818"/>
          <a:ext cx="211738" cy="649330"/>
        </a:xfrm>
        <a:custGeom>
          <a:avLst/>
          <a:gdLst/>
          <a:ahLst/>
          <a:cxnLst/>
          <a:rect l="0" t="0" r="0" b="0"/>
          <a:pathLst>
            <a:path>
              <a:moveTo>
                <a:pt x="0" y="0"/>
              </a:moveTo>
              <a:lnTo>
                <a:pt x="0" y="649330"/>
              </a:lnTo>
              <a:lnTo>
                <a:pt x="211738" y="649330"/>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BCA2CF4-6C78-4B11-9F02-6082BB7947F6}">
      <dsp:nvSpPr>
        <dsp:cNvPr id="0" name=""/>
        <dsp:cNvSpPr/>
      </dsp:nvSpPr>
      <dsp:spPr>
        <a:xfrm>
          <a:off x="4269105" y="709590"/>
          <a:ext cx="91440" cy="296433"/>
        </a:xfrm>
        <a:custGeom>
          <a:avLst/>
          <a:gdLst/>
          <a:ahLst/>
          <a:cxnLst/>
          <a:rect l="0" t="0" r="0" b="0"/>
          <a:pathLst>
            <a:path>
              <a:moveTo>
                <a:pt x="45720" y="0"/>
              </a:moveTo>
              <a:lnTo>
                <a:pt x="45720" y="296433"/>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15F463B-3244-49F6-A6C1-CCEFD98B790F}">
      <dsp:nvSpPr>
        <dsp:cNvPr id="0" name=""/>
        <dsp:cNvSpPr/>
      </dsp:nvSpPr>
      <dsp:spPr>
        <a:xfrm>
          <a:off x="2042167" y="1711818"/>
          <a:ext cx="125998" cy="1550933"/>
        </a:xfrm>
        <a:custGeom>
          <a:avLst/>
          <a:gdLst/>
          <a:ahLst/>
          <a:cxnLst/>
          <a:rect l="0" t="0" r="0" b="0"/>
          <a:pathLst>
            <a:path>
              <a:moveTo>
                <a:pt x="0" y="0"/>
              </a:moveTo>
              <a:lnTo>
                <a:pt x="0" y="1550933"/>
              </a:lnTo>
              <a:lnTo>
                <a:pt x="125998" y="1550933"/>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5D9DD19-0C0B-46BF-83B3-9C1FC0FE1091}">
      <dsp:nvSpPr>
        <dsp:cNvPr id="0" name=""/>
        <dsp:cNvSpPr/>
      </dsp:nvSpPr>
      <dsp:spPr>
        <a:xfrm>
          <a:off x="1922366" y="1711818"/>
          <a:ext cx="119801" cy="1548851"/>
        </a:xfrm>
        <a:custGeom>
          <a:avLst/>
          <a:gdLst/>
          <a:ahLst/>
          <a:cxnLst/>
          <a:rect l="0" t="0" r="0" b="0"/>
          <a:pathLst>
            <a:path>
              <a:moveTo>
                <a:pt x="119801" y="0"/>
              </a:moveTo>
              <a:lnTo>
                <a:pt x="119801" y="1548851"/>
              </a:lnTo>
              <a:lnTo>
                <a:pt x="0" y="1548851"/>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9DB29AF-0FC3-4E7F-BF30-E32C2209F83E}">
      <dsp:nvSpPr>
        <dsp:cNvPr id="0" name=""/>
        <dsp:cNvSpPr/>
      </dsp:nvSpPr>
      <dsp:spPr>
        <a:xfrm>
          <a:off x="2042167" y="1711818"/>
          <a:ext cx="125998" cy="670455"/>
        </a:xfrm>
        <a:custGeom>
          <a:avLst/>
          <a:gdLst/>
          <a:ahLst/>
          <a:cxnLst/>
          <a:rect l="0" t="0" r="0" b="0"/>
          <a:pathLst>
            <a:path>
              <a:moveTo>
                <a:pt x="0" y="0"/>
              </a:moveTo>
              <a:lnTo>
                <a:pt x="0" y="670455"/>
              </a:lnTo>
              <a:lnTo>
                <a:pt x="125998" y="670455"/>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6B63650-C52B-48DC-A043-9FB880967123}">
      <dsp:nvSpPr>
        <dsp:cNvPr id="0" name=""/>
        <dsp:cNvSpPr/>
      </dsp:nvSpPr>
      <dsp:spPr>
        <a:xfrm>
          <a:off x="1922380" y="1711818"/>
          <a:ext cx="119787" cy="668379"/>
        </a:xfrm>
        <a:custGeom>
          <a:avLst/>
          <a:gdLst/>
          <a:ahLst/>
          <a:cxnLst/>
          <a:rect l="0" t="0" r="0" b="0"/>
          <a:pathLst>
            <a:path>
              <a:moveTo>
                <a:pt x="119787" y="0"/>
              </a:moveTo>
              <a:lnTo>
                <a:pt x="119787" y="668379"/>
              </a:lnTo>
              <a:lnTo>
                <a:pt x="0" y="668379"/>
              </a:lnTo>
            </a:path>
          </a:pathLst>
        </a:custGeom>
        <a:noFill/>
        <a:ln w="12700" cap="flat" cmpd="sng" algn="ctr">
          <a:solidFill>
            <a:srgbClr val="4472C4">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852A377-E2CA-49B7-8780-2047D4D2A74B}">
      <dsp:nvSpPr>
        <dsp:cNvPr id="0" name=""/>
        <dsp:cNvSpPr/>
      </dsp:nvSpPr>
      <dsp:spPr>
        <a:xfrm>
          <a:off x="2606803" y="709590"/>
          <a:ext cx="1708021" cy="296433"/>
        </a:xfrm>
        <a:custGeom>
          <a:avLst/>
          <a:gdLst/>
          <a:ahLst/>
          <a:cxnLst/>
          <a:rect l="0" t="0" r="0" b="0"/>
          <a:pathLst>
            <a:path>
              <a:moveTo>
                <a:pt x="1708021" y="0"/>
              </a:moveTo>
              <a:lnTo>
                <a:pt x="1708021" y="148216"/>
              </a:lnTo>
              <a:lnTo>
                <a:pt x="0" y="148216"/>
              </a:lnTo>
              <a:lnTo>
                <a:pt x="0" y="296433"/>
              </a:lnTo>
            </a:path>
          </a:pathLst>
        </a:custGeom>
        <a:noFill/>
        <a:ln w="12700" cap="flat" cmpd="sng" algn="ctr">
          <a:solidFill>
            <a:srgbClr val="4472C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BEAE790-1F48-4E8C-ABFE-393BBA03A2DB}">
      <dsp:nvSpPr>
        <dsp:cNvPr id="0" name=""/>
        <dsp:cNvSpPr/>
      </dsp:nvSpPr>
      <dsp:spPr>
        <a:xfrm>
          <a:off x="2982984" y="3796"/>
          <a:ext cx="2663681" cy="705794"/>
        </a:xfrm>
        <a:prstGeom prst="rect">
          <a:avLst/>
        </a:prstGeom>
        <a:solidFill>
          <a:srgbClr val="DB6413"/>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National Objectives</a:t>
          </a:r>
        </a:p>
      </dsp:txBody>
      <dsp:txXfrm>
        <a:off x="2982984" y="3796"/>
        <a:ext cx="2663681" cy="705794"/>
      </dsp:txXfrm>
    </dsp:sp>
    <dsp:sp modelId="{7A6CD59A-B3C9-44CE-860A-9431638EBBDE}">
      <dsp:nvSpPr>
        <dsp:cNvPr id="0" name=""/>
        <dsp:cNvSpPr/>
      </dsp:nvSpPr>
      <dsp:spPr>
        <a:xfrm>
          <a:off x="1901009" y="1006023"/>
          <a:ext cx="1411588" cy="705794"/>
        </a:xfrm>
        <a:prstGeom prst="rect">
          <a:avLst/>
        </a:prstGeom>
        <a:solidFill>
          <a:srgbClr val="FFFF00"/>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Low/Mod Income</a:t>
          </a:r>
        </a:p>
      </dsp:txBody>
      <dsp:txXfrm>
        <a:off x="1901009" y="1006023"/>
        <a:ext cx="1411588" cy="705794"/>
      </dsp:txXfrm>
    </dsp:sp>
    <dsp:sp modelId="{CABD1511-141C-4963-BD5D-30A6090FFCB6}">
      <dsp:nvSpPr>
        <dsp:cNvPr id="0" name=""/>
        <dsp:cNvSpPr/>
      </dsp:nvSpPr>
      <dsp:spPr>
        <a:xfrm>
          <a:off x="510792" y="2027300"/>
          <a:ext cx="1411588" cy="705794"/>
        </a:xfrm>
        <a:prstGeom prst="rect">
          <a:avLst/>
        </a:prstGeom>
        <a:solidFill>
          <a:srgbClr val="FFFF8F"/>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Area Benefit</a:t>
          </a:r>
        </a:p>
      </dsp:txBody>
      <dsp:txXfrm>
        <a:off x="510792" y="2027300"/>
        <a:ext cx="1411588" cy="705794"/>
      </dsp:txXfrm>
    </dsp:sp>
    <dsp:sp modelId="{39A6E1F0-DBE3-4F77-BF84-210EDB3BBE3C}">
      <dsp:nvSpPr>
        <dsp:cNvPr id="0" name=""/>
        <dsp:cNvSpPr/>
      </dsp:nvSpPr>
      <dsp:spPr>
        <a:xfrm>
          <a:off x="2168166" y="2029376"/>
          <a:ext cx="1411588" cy="705794"/>
        </a:xfrm>
        <a:prstGeom prst="rect">
          <a:avLst/>
        </a:prstGeom>
        <a:solidFill>
          <a:srgbClr val="FFFF8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Limited Clientele</a:t>
          </a:r>
        </a:p>
      </dsp:txBody>
      <dsp:txXfrm>
        <a:off x="2168166" y="2029376"/>
        <a:ext cx="1411588" cy="705794"/>
      </dsp:txXfrm>
    </dsp:sp>
    <dsp:sp modelId="{2705B319-EAC1-466F-9854-71E7F27B140E}">
      <dsp:nvSpPr>
        <dsp:cNvPr id="0" name=""/>
        <dsp:cNvSpPr/>
      </dsp:nvSpPr>
      <dsp:spPr>
        <a:xfrm>
          <a:off x="510778" y="2907772"/>
          <a:ext cx="1411588" cy="705794"/>
        </a:xfrm>
        <a:prstGeom prst="rect">
          <a:avLst/>
        </a:prstGeom>
        <a:solidFill>
          <a:srgbClr val="FFFF8F"/>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Housing</a:t>
          </a:r>
        </a:p>
      </dsp:txBody>
      <dsp:txXfrm>
        <a:off x="510778" y="2907772"/>
        <a:ext cx="1411588" cy="705794"/>
      </dsp:txXfrm>
    </dsp:sp>
    <dsp:sp modelId="{39BCF241-F61E-4902-A8B4-01A5CB80F9FC}">
      <dsp:nvSpPr>
        <dsp:cNvPr id="0" name=""/>
        <dsp:cNvSpPr/>
      </dsp:nvSpPr>
      <dsp:spPr>
        <a:xfrm>
          <a:off x="2168166" y="2909854"/>
          <a:ext cx="1411588" cy="705794"/>
        </a:xfrm>
        <a:prstGeom prst="rect">
          <a:avLst/>
        </a:prstGeom>
        <a:solidFill>
          <a:srgbClr val="FFFF8F"/>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Jobs</a:t>
          </a:r>
        </a:p>
      </dsp:txBody>
      <dsp:txXfrm>
        <a:off x="2168166" y="2909854"/>
        <a:ext cx="1411588" cy="705794"/>
      </dsp:txXfrm>
    </dsp:sp>
    <dsp:sp modelId="{5B67D4C3-1032-4FE3-B317-2B23336E3068}">
      <dsp:nvSpPr>
        <dsp:cNvPr id="0" name=""/>
        <dsp:cNvSpPr/>
      </dsp:nvSpPr>
      <dsp:spPr>
        <a:xfrm>
          <a:off x="3609030" y="1006023"/>
          <a:ext cx="1411588" cy="705794"/>
        </a:xfrm>
        <a:prstGeom prst="rect">
          <a:avLst/>
        </a:prstGeom>
        <a:solidFill>
          <a:srgbClr val="4472C4">
            <a:lumMod val="60000"/>
            <a:lumOff val="4000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solidFill>
              <a:latin typeface="Calibri" panose="020F0502020204030204"/>
              <a:ea typeface="+mn-ea"/>
              <a:cs typeface="+mn-cs"/>
            </a:rPr>
            <a:t>Slum/Blight</a:t>
          </a:r>
        </a:p>
      </dsp:txBody>
      <dsp:txXfrm>
        <a:off x="3609030" y="1006023"/>
        <a:ext cx="1411588" cy="705794"/>
      </dsp:txXfrm>
    </dsp:sp>
    <dsp:sp modelId="{325977A1-50D0-44C1-B01E-978DC18A395E}">
      <dsp:nvSpPr>
        <dsp:cNvPr id="0" name=""/>
        <dsp:cNvSpPr/>
      </dsp:nvSpPr>
      <dsp:spPr>
        <a:xfrm>
          <a:off x="3961927" y="2008251"/>
          <a:ext cx="1411588" cy="705794"/>
        </a:xfrm>
        <a:prstGeom prst="rect">
          <a:avLst/>
        </a:prstGeom>
        <a:solidFill>
          <a:srgbClr val="4472C4">
            <a:lumMod val="40000"/>
            <a:lumOff val="6000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Area Basis</a:t>
          </a:r>
        </a:p>
      </dsp:txBody>
      <dsp:txXfrm>
        <a:off x="3961927" y="2008251"/>
        <a:ext cx="1411588" cy="705794"/>
      </dsp:txXfrm>
    </dsp:sp>
    <dsp:sp modelId="{A77F709F-2390-49B8-99D8-8BBA7F561C6D}">
      <dsp:nvSpPr>
        <dsp:cNvPr id="0" name=""/>
        <dsp:cNvSpPr/>
      </dsp:nvSpPr>
      <dsp:spPr>
        <a:xfrm>
          <a:off x="3961927" y="3010479"/>
          <a:ext cx="1411588" cy="705794"/>
        </a:xfrm>
        <a:prstGeom prst="rect">
          <a:avLst/>
        </a:prstGeom>
        <a:solidFill>
          <a:srgbClr val="4472C4">
            <a:lumMod val="40000"/>
            <a:lumOff val="6000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solidFill>
              <a:latin typeface="Calibri" panose="020F0502020204030204"/>
              <a:ea typeface="+mn-ea"/>
              <a:cs typeface="+mn-cs"/>
            </a:rPr>
            <a:t>Spot Basis</a:t>
          </a:r>
        </a:p>
      </dsp:txBody>
      <dsp:txXfrm>
        <a:off x="3961927" y="3010479"/>
        <a:ext cx="1411588" cy="705794"/>
      </dsp:txXfrm>
    </dsp:sp>
    <dsp:sp modelId="{E0F9BB2E-B0BD-4999-8860-E1629657FE1D}">
      <dsp:nvSpPr>
        <dsp:cNvPr id="0" name=""/>
        <dsp:cNvSpPr/>
      </dsp:nvSpPr>
      <dsp:spPr>
        <a:xfrm>
          <a:off x="3961927" y="4012706"/>
          <a:ext cx="1411588" cy="705794"/>
        </a:xfrm>
        <a:prstGeom prst="rect">
          <a:avLst/>
        </a:prstGeom>
        <a:solidFill>
          <a:srgbClr val="4472C4">
            <a:lumMod val="40000"/>
            <a:lumOff val="60000"/>
          </a:srgb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solidFill>
              <a:latin typeface="Calibri" panose="020F0502020204030204"/>
              <a:ea typeface="+mn-ea"/>
              <a:cs typeface="+mn-cs"/>
            </a:rPr>
            <a:t>Urban Renewal</a:t>
          </a:r>
        </a:p>
      </dsp:txBody>
      <dsp:txXfrm>
        <a:off x="3961927" y="4012706"/>
        <a:ext cx="1411588" cy="705794"/>
      </dsp:txXfrm>
    </dsp:sp>
    <dsp:sp modelId="{B9C1DEFB-5BA0-4237-AA70-282FAAE78301}">
      <dsp:nvSpPr>
        <dsp:cNvPr id="0" name=""/>
        <dsp:cNvSpPr/>
      </dsp:nvSpPr>
      <dsp:spPr>
        <a:xfrm>
          <a:off x="5317052" y="1006023"/>
          <a:ext cx="1411588" cy="705794"/>
        </a:xfrm>
        <a:prstGeom prst="rect">
          <a:avLst/>
        </a:prstGeom>
        <a:solidFill>
          <a:schemeClr val="accent2">
            <a:lumMod val="40000"/>
            <a:lumOff val="60000"/>
          </a:schemeClr>
        </a:solidFill>
        <a:ln w="12700" cap="flat" cmpd="sng" algn="ctr">
          <a:solidFill>
            <a:sysClr val="windowText" lastClr="0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ysClr val="windowText" lastClr="000000"/>
              </a:solidFill>
              <a:latin typeface="Calibri" panose="020F0502020204030204"/>
              <a:ea typeface="+mn-ea"/>
              <a:cs typeface="+mn-cs"/>
            </a:rPr>
            <a:t>Urgent Needs</a:t>
          </a:r>
        </a:p>
      </dsp:txBody>
      <dsp:txXfrm>
        <a:off x="5317052" y="1006023"/>
        <a:ext cx="1411588" cy="7057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FB15086-06BC-4F78-B508-4E1F94CCB86B}" type="datetimeFigureOut">
              <a:rPr lang="en-US" smtClean="0"/>
              <a:t>7/26/2023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7D4AFE6-52F8-436F-9DAC-607E2BE5A99D}" type="slidenum">
              <a:rPr lang="en-US" smtClean="0"/>
              <a:t>‹#›</a:t>
            </a:fld>
            <a:endParaRPr lang="en-US" dirty="0"/>
          </a:p>
        </p:txBody>
      </p:sp>
    </p:spTree>
    <p:extLst>
      <p:ext uri="{BB962C8B-B14F-4D97-AF65-F5344CB8AC3E}">
        <p14:creationId xmlns:p14="http://schemas.microsoft.com/office/powerpoint/2010/main" val="363563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DA85BB-8327-437A-900F-6A3DB7A5ABC9}"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043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8D89FA6-8D64-42DE-8A02-4A6662349BFD}" type="datetime1">
              <a:rPr lang="en-US" smtClean="0"/>
              <a:t>7/26/2023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48511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07261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703979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33838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3241960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89FA6-8D64-42DE-8A02-4A6662349BFD}"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8946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C5E6C6-E680-4C09-9A82-6D6D4A458B45}"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9237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F7BBFA-E374-465F-B18D-F6CE71921593}"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879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C5687-D9F1-45E2-A621-A964456C9C51}"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986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6FA0BC-E7BB-4D55-8710-E8474A66771E}"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6186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8A1C5-682A-4617-9A91-5759A79A935B}" type="datetime1">
              <a:rPr lang="en-US" smtClean="0"/>
              <a:t>7/26/2023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910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EFD0D0-99D2-4A10-AC62-6E2E6CF7A9EE}" type="datetime1">
              <a:rPr lang="en-US" smtClean="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86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F7DEDF-EB2B-4F7F-B2DF-97C28C8FCBC9}" type="datetime1">
              <a:rPr lang="en-US" smtClean="0"/>
              <a:t>7/26/2023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574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780351-56D7-412F-9F2E-17819DF3B01D}" type="datetime1">
              <a:rPr lang="en-US" smtClean="0"/>
              <a:t>7/26/2023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441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F068B-C601-4124-944A-AED7D3FD7517}" type="datetime1">
              <a:rPr lang="en-US" smtClean="0"/>
              <a:t>7/26/2023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169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F7A73-7818-460B-8F62-87CD8A1DAD1A}" type="datetime1">
              <a:rPr lang="en-US" smtClean="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568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CF8665-A302-4073-9097-DCE6BA8A5D14}" type="datetime1">
              <a:rPr lang="en-US" smtClean="0"/>
              <a:t>7/26/2023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484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8D89FA6-8D64-42DE-8A02-4A6662349BFD}" type="datetime1">
              <a:rPr lang="en-US" smtClean="0"/>
              <a:t>7/26/2023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179713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cfr.gov/on/2017-01-03/title-2/section-200.3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eggy.Daniel@wvc-ut.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descr="A close up of keyhole and key">
            <a:extLst>
              <a:ext uri="{FF2B5EF4-FFF2-40B4-BE49-F238E27FC236}">
                <a16:creationId xmlns:a16="http://schemas.microsoft.com/office/drawing/2014/main" id="{3CD85834-55D9-470E-9834-623384F2476A}"/>
              </a:ext>
              <a:ext uri="{C183D7F6-B498-43B3-948B-1728B52AA6E4}">
                <adec:decorative xmlns:adec="http://schemas.microsoft.com/office/drawing/2017/decorative" val="1"/>
              </a:ext>
            </a:extLst>
          </p:cNvPr>
          <p:cNvPicPr>
            <a:picLocks noChangeAspect="1"/>
          </p:cNvPicPr>
          <p:nvPr/>
        </p:nvPicPr>
        <p:blipFill rotWithShape="1">
          <a:blip r:embed="rId2">
            <a:duotone>
              <a:schemeClr val="bg2">
                <a:shade val="45000"/>
                <a:satMod val="135000"/>
              </a:schemeClr>
              <a:prstClr val="white"/>
            </a:duotone>
            <a:alphaModFix amt="40000"/>
          </a:blip>
          <a:srcRect t="8271"/>
          <a:stretch/>
        </p:blipFill>
        <p:spPr>
          <a:xfrm>
            <a:off x="20" y="10"/>
            <a:ext cx="9968438" cy="6857990"/>
          </a:xfrm>
          <a:custGeom>
            <a:avLst/>
            <a:gdLst/>
            <a:ahLst/>
            <a:cxnLst/>
            <a:rect l="l" t="t" r="r" b="b"/>
            <a:pathLst>
              <a:path w="9968458" h="6858000">
                <a:moveTo>
                  <a:pt x="0" y="0"/>
                </a:moveTo>
                <a:lnTo>
                  <a:pt x="5439857" y="0"/>
                </a:lnTo>
                <a:lnTo>
                  <a:pt x="5458054" y="18202"/>
                </a:lnTo>
                <a:cubicBezTo>
                  <a:pt x="5667424" y="227618"/>
                  <a:pt x="6504903" y="1065283"/>
                  <a:pt x="9854818" y="4415942"/>
                </a:cubicBezTo>
                <a:cubicBezTo>
                  <a:pt x="10006338" y="4567496"/>
                  <a:pt x="10006338" y="4817889"/>
                  <a:pt x="9854818" y="4969443"/>
                </a:cubicBezTo>
                <a:cubicBezTo>
                  <a:pt x="9854818" y="4969443"/>
                  <a:pt x="9854818" y="4969443"/>
                  <a:pt x="7967712" y="6856969"/>
                </a:cubicBezTo>
                <a:lnTo>
                  <a:pt x="7966681" y="6858000"/>
                </a:lnTo>
                <a:lnTo>
                  <a:pt x="0" y="6858000"/>
                </a:lnTo>
                <a:close/>
              </a:path>
            </a:pathLst>
          </a:custGeom>
          <a:ln>
            <a:solidFill>
              <a:schemeClr val="tx2">
                <a:lumMod val="20000"/>
                <a:lumOff val="80000"/>
              </a:schemeClr>
            </a:solidFill>
          </a:ln>
        </p:spPr>
      </p:pic>
      <p:pic>
        <p:nvPicPr>
          <p:cNvPr id="10" name="Picture 9" descr="Logo&#10;&#10;Description automatically generated">
            <a:extLst>
              <a:ext uri="{FF2B5EF4-FFF2-40B4-BE49-F238E27FC236}">
                <a16:creationId xmlns:a16="http://schemas.microsoft.com/office/drawing/2014/main" id="{A51B023F-7F9A-47B6-93AA-5EE9959EBFB2}"/>
              </a:ext>
            </a:extLst>
          </p:cNvPr>
          <p:cNvPicPr>
            <a:picLocks noChangeAspect="1"/>
          </p:cNvPicPr>
          <p:nvPr/>
        </p:nvPicPr>
        <p:blipFill rotWithShape="1">
          <a:blip r:embed="rId3">
            <a:duotone>
              <a:schemeClr val="bg2">
                <a:shade val="45000"/>
                <a:satMod val="135000"/>
              </a:schemeClr>
              <a:prstClr val="white"/>
            </a:duotone>
            <a:alphaModFix amt="40000"/>
          </a:blip>
          <a:srcRect l="1503"/>
          <a:stretch/>
        </p:blipFill>
        <p:spPr>
          <a:xfrm>
            <a:off x="5433901" y="-5957"/>
            <a:ext cx="6754922" cy="6858000"/>
          </a:xfrm>
          <a:custGeom>
            <a:avLst/>
            <a:gdLst/>
            <a:ahLst/>
            <a:cxnLst/>
            <a:rect l="l" t="t" r="r" b="b"/>
            <a:pathLst>
              <a:path w="6754922" h="6858000">
                <a:moveTo>
                  <a:pt x="0" y="0"/>
                </a:moveTo>
                <a:lnTo>
                  <a:pt x="6754922" y="0"/>
                </a:lnTo>
                <a:lnTo>
                  <a:pt x="6754922" y="6858000"/>
                </a:lnTo>
                <a:lnTo>
                  <a:pt x="2538735" y="6858000"/>
                </a:lnTo>
                <a:lnTo>
                  <a:pt x="2760007" y="6636680"/>
                </a:lnTo>
                <a:cubicBezTo>
                  <a:pt x="4420917" y="4975400"/>
                  <a:pt x="4420917" y="4975400"/>
                  <a:pt x="4420917" y="4975400"/>
                </a:cubicBezTo>
                <a:cubicBezTo>
                  <a:pt x="4572437" y="4823846"/>
                  <a:pt x="4572437" y="4573453"/>
                  <a:pt x="4420917" y="4421899"/>
                </a:cubicBezTo>
                <a:cubicBezTo>
                  <a:pt x="1071002" y="1071240"/>
                  <a:pt x="233523" y="233575"/>
                  <a:pt x="24153" y="24159"/>
                </a:cubicBezTo>
                <a:close/>
              </a:path>
            </a:pathLst>
          </a:custGeom>
          <a:ln>
            <a:noFill/>
          </a:ln>
        </p:spPr>
      </p:pic>
      <p:sp>
        <p:nvSpPr>
          <p:cNvPr id="2" name="Title 1">
            <a:extLst>
              <a:ext uri="{FF2B5EF4-FFF2-40B4-BE49-F238E27FC236}">
                <a16:creationId xmlns:a16="http://schemas.microsoft.com/office/drawing/2014/main" id="{DD812CC5-3F64-4837-AE94-66C400A325B0}"/>
              </a:ext>
            </a:extLst>
          </p:cNvPr>
          <p:cNvSpPr>
            <a:spLocks noGrp="1"/>
          </p:cNvSpPr>
          <p:nvPr>
            <p:ph type="ctrTitle"/>
          </p:nvPr>
        </p:nvSpPr>
        <p:spPr/>
        <p:txBody>
          <a:bodyPr>
            <a:normAutofit/>
          </a:bodyPr>
          <a:lstStyle/>
          <a:p>
            <a:r>
              <a:rPr lang="en-US" dirty="0"/>
              <a:t>West Valley City </a:t>
            </a:r>
            <a:br>
              <a:rPr lang="en-US" dirty="0"/>
            </a:br>
            <a:r>
              <a:rPr lang="en-US" dirty="0"/>
              <a:t>Subrecipient Training:</a:t>
            </a:r>
            <a:br>
              <a:rPr lang="en-US" dirty="0"/>
            </a:br>
            <a:r>
              <a:rPr lang="en-US" dirty="0"/>
              <a:t>Infrastructure</a:t>
            </a:r>
          </a:p>
        </p:txBody>
      </p:sp>
      <p:sp>
        <p:nvSpPr>
          <p:cNvPr id="3" name="Subtitle 2">
            <a:extLst>
              <a:ext uri="{FF2B5EF4-FFF2-40B4-BE49-F238E27FC236}">
                <a16:creationId xmlns:a16="http://schemas.microsoft.com/office/drawing/2014/main" id="{150012D5-B732-49FA-8D2C-A5C52B3641FB}"/>
              </a:ext>
            </a:extLst>
          </p:cNvPr>
          <p:cNvSpPr>
            <a:spLocks noGrp="1"/>
          </p:cNvSpPr>
          <p:nvPr>
            <p:ph type="subTitle" idx="1"/>
          </p:nvPr>
        </p:nvSpPr>
        <p:spPr/>
        <p:txBody>
          <a:bodyPr>
            <a:normAutofit/>
          </a:bodyPr>
          <a:lstStyle/>
          <a:p>
            <a:pPr>
              <a:lnSpc>
                <a:spcPct val="90000"/>
              </a:lnSpc>
            </a:pPr>
            <a:r>
              <a:rPr lang="en-US" dirty="0">
                <a:solidFill>
                  <a:schemeClr val="tx1"/>
                </a:solidFill>
              </a:rPr>
              <a:t>July 2023</a:t>
            </a:r>
          </a:p>
          <a:p>
            <a:pPr>
              <a:lnSpc>
                <a:spcPct val="90000"/>
              </a:lnSpc>
            </a:pPr>
            <a:r>
              <a:rPr lang="en-US" dirty="0">
                <a:solidFill>
                  <a:schemeClr val="tx1"/>
                </a:solidFill>
              </a:rPr>
              <a:t>Peggy Daniel and Phil Keeve</a:t>
            </a:r>
          </a:p>
        </p:txBody>
      </p:sp>
    </p:spTree>
    <p:extLst>
      <p:ext uri="{BB962C8B-B14F-4D97-AF65-F5344CB8AC3E}">
        <p14:creationId xmlns:p14="http://schemas.microsoft.com/office/powerpoint/2010/main" val="385731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77B8-3659-45D1-8981-566BAF3C87DA}"/>
              </a:ext>
            </a:extLst>
          </p:cNvPr>
          <p:cNvSpPr>
            <a:spLocks noGrp="1"/>
          </p:cNvSpPr>
          <p:nvPr>
            <p:ph type="title"/>
          </p:nvPr>
        </p:nvSpPr>
        <p:spPr>
          <a:xfrm>
            <a:off x="201284" y="523430"/>
            <a:ext cx="5078082" cy="2245407"/>
          </a:xfrm>
        </p:spPr>
        <p:txBody>
          <a:bodyPr>
            <a:normAutofit fontScale="90000"/>
          </a:bodyPr>
          <a:lstStyle/>
          <a:p>
            <a:pPr algn="r"/>
            <a:r>
              <a:rPr lang="en-US" sz="5200" cap="all" dirty="0"/>
              <a:t>Infrastructure &amp; Public facilities</a:t>
            </a:r>
          </a:p>
        </p:txBody>
      </p:sp>
      <p:sp>
        <p:nvSpPr>
          <p:cNvPr id="3" name="Content Placeholder 2">
            <a:extLst>
              <a:ext uri="{FF2B5EF4-FFF2-40B4-BE49-F238E27FC236}">
                <a16:creationId xmlns:a16="http://schemas.microsoft.com/office/drawing/2014/main" id="{35A9F32F-48EA-46BD-A5C1-6E6773DC0356}"/>
              </a:ext>
            </a:extLst>
          </p:cNvPr>
          <p:cNvSpPr>
            <a:spLocks noGrp="1"/>
          </p:cNvSpPr>
          <p:nvPr>
            <p:ph idx="1"/>
          </p:nvPr>
        </p:nvSpPr>
        <p:spPr>
          <a:xfrm>
            <a:off x="5507071" y="862642"/>
            <a:ext cx="6345622" cy="5132716"/>
          </a:xfrm>
        </p:spPr>
        <p:txBody>
          <a:bodyPr>
            <a:normAutofit/>
          </a:bodyPr>
          <a:lstStyle/>
          <a:p>
            <a:pPr marL="0" marR="0" indent="0" eaLnBrk="0" hangingPunct="0">
              <a:lnSpc>
                <a:spcPct val="107000"/>
              </a:lnSpc>
              <a:spcBef>
                <a:spcPts val="0"/>
              </a:spcBef>
              <a:spcAft>
                <a:spcPts val="0"/>
              </a:spcAft>
              <a:buNone/>
            </a:pPr>
            <a:r>
              <a:rPr lang="en-US" sz="2800" dirty="0">
                <a:solidFill>
                  <a:schemeClr val="tx1"/>
                </a:solidFill>
                <a:effectLst/>
                <a:latin typeface="+mj-lt"/>
                <a:ea typeface="Calibri" panose="020F0502020204030204" pitchFamily="34" charset="0"/>
              </a:rPr>
              <a:t>Under the CDBG Program, grantees may use funds to undertake a variety of public facilities and</a:t>
            </a:r>
            <a:r>
              <a:rPr lang="en-US" sz="2800" dirty="0">
                <a:solidFill>
                  <a:schemeClr val="tx1"/>
                </a:solidFill>
                <a:effectLst/>
                <a:latin typeface="+mj-lt"/>
                <a:ea typeface="Times New Roman" panose="02020603050405020304" pitchFamily="18" charset="0"/>
              </a:rPr>
              <a:t> </a:t>
            </a:r>
            <a:r>
              <a:rPr lang="en-US" sz="2800" dirty="0">
                <a:solidFill>
                  <a:schemeClr val="tx1"/>
                </a:solidFill>
                <a:effectLst/>
                <a:latin typeface="+mj-lt"/>
                <a:ea typeface="Calibri" panose="020F0502020204030204" pitchFamily="34" charset="0"/>
              </a:rPr>
              <a:t>public improvement projects.</a:t>
            </a:r>
            <a:endParaRPr lang="en-US" sz="2800" b="1" dirty="0">
              <a:solidFill>
                <a:schemeClr val="tx1"/>
              </a:solidFill>
              <a:effectLst/>
              <a:latin typeface="+mj-lt"/>
              <a:ea typeface="Calibri" panose="020F0502020204030204" pitchFamily="34" charset="0"/>
            </a:endParaRPr>
          </a:p>
          <a:p>
            <a:pPr marR="0" eaLnBrk="0" hangingPunct="0">
              <a:lnSpc>
                <a:spcPct val="107000"/>
              </a:lnSpc>
              <a:spcBef>
                <a:spcPts val="0"/>
              </a:spcBef>
              <a:spcAft>
                <a:spcPts val="0"/>
              </a:spcAft>
              <a:buFont typeface="Wingdings 3" panose="05040102010807070707" pitchFamily="18" charset="2"/>
              <a:buChar char="´"/>
            </a:pPr>
            <a:r>
              <a:rPr lang="en-US" sz="2800" dirty="0">
                <a:solidFill>
                  <a:schemeClr val="tx1"/>
                </a:solidFill>
                <a:effectLst/>
                <a:ea typeface="Calibri" panose="020F0502020204030204" pitchFamily="34" charset="0"/>
              </a:rPr>
              <a:t>Acquisition</a:t>
            </a:r>
          </a:p>
          <a:p>
            <a:pPr marR="0" eaLnBrk="0" hangingPunct="0">
              <a:lnSpc>
                <a:spcPct val="107000"/>
              </a:lnSpc>
              <a:spcBef>
                <a:spcPts val="0"/>
              </a:spcBef>
              <a:spcAft>
                <a:spcPts val="0"/>
              </a:spcAft>
              <a:buFont typeface="Wingdings 3" panose="05040102010807070707" pitchFamily="18" charset="2"/>
              <a:buChar char="´"/>
            </a:pPr>
            <a:r>
              <a:rPr lang="en-US" sz="2800" dirty="0">
                <a:solidFill>
                  <a:schemeClr val="tx1"/>
                </a:solidFill>
                <a:effectLst/>
                <a:ea typeface="Calibri" panose="020F0502020204030204" pitchFamily="34" charset="0"/>
              </a:rPr>
              <a:t>Construction</a:t>
            </a:r>
          </a:p>
          <a:p>
            <a:pPr marR="0" eaLnBrk="0" hangingPunct="0">
              <a:lnSpc>
                <a:spcPct val="107000"/>
              </a:lnSpc>
              <a:spcBef>
                <a:spcPts val="0"/>
              </a:spcBef>
              <a:spcAft>
                <a:spcPts val="0"/>
              </a:spcAft>
              <a:buFont typeface="Wingdings 3" panose="05040102010807070707" pitchFamily="18" charset="2"/>
              <a:buChar char="´"/>
            </a:pPr>
            <a:r>
              <a:rPr lang="en-US" sz="2800" dirty="0">
                <a:solidFill>
                  <a:schemeClr val="tx1"/>
                </a:solidFill>
                <a:effectLst/>
                <a:ea typeface="Calibri" panose="020F0502020204030204" pitchFamily="34" charset="0"/>
              </a:rPr>
              <a:t>Reconstruction</a:t>
            </a:r>
          </a:p>
          <a:p>
            <a:pPr marR="0" eaLnBrk="0" hangingPunct="0">
              <a:lnSpc>
                <a:spcPct val="107000"/>
              </a:lnSpc>
              <a:spcBef>
                <a:spcPts val="0"/>
              </a:spcBef>
              <a:spcAft>
                <a:spcPts val="0"/>
              </a:spcAft>
              <a:buFont typeface="Wingdings 3" panose="05040102010807070707" pitchFamily="18" charset="2"/>
              <a:buChar char="´"/>
            </a:pPr>
            <a:r>
              <a:rPr lang="en-US" sz="2800" dirty="0">
                <a:solidFill>
                  <a:schemeClr val="tx1"/>
                </a:solidFill>
                <a:ea typeface="Calibri" panose="020F0502020204030204" pitchFamily="34" charset="0"/>
              </a:rPr>
              <a:t>Rehabilitation</a:t>
            </a:r>
          </a:p>
          <a:p>
            <a:pPr marR="0" eaLnBrk="0" hangingPunct="0">
              <a:lnSpc>
                <a:spcPct val="107000"/>
              </a:lnSpc>
              <a:spcBef>
                <a:spcPts val="0"/>
              </a:spcBef>
              <a:spcAft>
                <a:spcPts val="0"/>
              </a:spcAft>
              <a:buFont typeface="Wingdings 3" panose="05040102010807070707" pitchFamily="18" charset="2"/>
              <a:buChar char="´"/>
            </a:pPr>
            <a:r>
              <a:rPr lang="en-US" sz="2800" dirty="0">
                <a:solidFill>
                  <a:schemeClr val="tx1"/>
                </a:solidFill>
                <a:effectLst/>
                <a:ea typeface="Calibri" panose="020F0502020204030204" pitchFamily="34" charset="0"/>
              </a:rPr>
              <a:t>Installation</a:t>
            </a:r>
            <a:endParaRPr lang="en-US" sz="2800"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BB9AD213-7E50-34AB-7988-8CEE1A4848E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785178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96862" y="477159"/>
            <a:ext cx="3620558" cy="1905445"/>
          </a:xfrm>
        </p:spPr>
        <p:txBody>
          <a:bodyPr>
            <a:noAutofit/>
          </a:bodyPr>
          <a:lstStyle/>
          <a:p>
            <a:pPr algn="r"/>
            <a:r>
              <a:rPr lang="en-US" sz="5400" cap="all" dirty="0"/>
              <a:t>Area</a:t>
            </a:r>
            <a:r>
              <a:rPr lang="en-US" sz="4800" cap="all" dirty="0"/>
              <a:t> </a:t>
            </a:r>
            <a:r>
              <a:rPr lang="en-US" sz="5400" cap="all" dirty="0"/>
              <a:t>Benefit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405748" y="1245438"/>
            <a:ext cx="6723447" cy="4367124"/>
          </a:xfrm>
        </p:spPr>
        <p:txBody>
          <a:bodyPr>
            <a:normAutofit/>
          </a:bodyPr>
          <a:lstStyle/>
          <a:p>
            <a:pPr marL="0" marR="0" indent="0" eaLnBrk="0" hangingPunct="0">
              <a:lnSpc>
                <a:spcPct val="90000"/>
              </a:lnSpc>
              <a:spcBef>
                <a:spcPts val="0"/>
              </a:spcBef>
              <a:spcAft>
                <a:spcPts val="0"/>
              </a:spcAft>
              <a:buNone/>
            </a:pPr>
            <a:r>
              <a:rPr lang="en-US" sz="2400" dirty="0">
                <a:solidFill>
                  <a:schemeClr val="tx1"/>
                </a:solidFill>
                <a:effectLst/>
                <a:ea typeface="Calibri" panose="020F0502020204030204" pitchFamily="34" charset="0"/>
              </a:rPr>
              <a:t>Low-Mod Area Benefit activities must be available to </a:t>
            </a:r>
            <a:r>
              <a:rPr lang="en-US" sz="2400" b="1" i="1" dirty="0">
                <a:solidFill>
                  <a:schemeClr val="tx1"/>
                </a:solidFill>
                <a:effectLst/>
                <a:highlight>
                  <a:srgbClr val="FF0000"/>
                </a:highlight>
                <a:ea typeface="Calibri" panose="020F0502020204030204" pitchFamily="34" charset="0"/>
              </a:rPr>
              <a:t>all </a:t>
            </a:r>
            <a:r>
              <a:rPr lang="en-US" sz="2400" dirty="0">
                <a:solidFill>
                  <a:schemeClr val="tx1"/>
                </a:solidFill>
                <a:effectLst/>
                <a:highlight>
                  <a:srgbClr val="FF0000"/>
                </a:highlight>
                <a:ea typeface="Calibri" panose="020F0502020204030204" pitchFamily="34" charset="0"/>
              </a:rPr>
              <a:t>residents of an area where at least 51% of residents are LMI. </a:t>
            </a:r>
            <a:r>
              <a:rPr lang="en-US" sz="2400" dirty="0">
                <a:solidFill>
                  <a:schemeClr val="tx1"/>
                </a:solidFill>
                <a:effectLst/>
                <a:ea typeface="Calibri" panose="020F0502020204030204" pitchFamily="34" charset="0"/>
              </a:rPr>
              <a:t>Required documentation of this objective consist of:</a:t>
            </a:r>
            <a:endParaRPr lang="en-US" sz="2400" dirty="0">
              <a:solidFill>
                <a:schemeClr val="tx1"/>
              </a:solidFill>
              <a:effectLst/>
              <a:ea typeface="Times New Roman" panose="02020603050405020304" pitchFamily="18" charset="0"/>
            </a:endParaRPr>
          </a:p>
          <a:p>
            <a:pPr>
              <a:lnSpc>
                <a:spcPct val="90000"/>
              </a:lnSpc>
              <a:buFont typeface="Wingdings 3" panose="05040102010807070707" pitchFamily="18" charset="2"/>
              <a:buChar char=""/>
            </a:pPr>
            <a:endParaRPr lang="en-US" dirty="0">
              <a:solidFill>
                <a:schemeClr val="tx1"/>
              </a:solidFill>
              <a:effectLst/>
              <a:ea typeface="Times New Roman" panose="02020603050405020304" pitchFamily="18" charset="0"/>
            </a:endParaRPr>
          </a:p>
          <a:p>
            <a:pPr lvl="1" eaLnBrk="0" hangingPunct="0">
              <a:lnSpc>
                <a:spcPct val="90000"/>
              </a:lnSpc>
              <a:spcBef>
                <a:spcPts val="0"/>
              </a:spcBef>
              <a:spcAft>
                <a:spcPts val="0"/>
              </a:spcAft>
              <a:buSzPct val="100000"/>
              <a:buFont typeface="Wingdings 3" panose="05040102010807070707" pitchFamily="18" charset="2"/>
              <a:buChar char=""/>
              <a:tabLst>
                <a:tab pos="521335" algn="l"/>
              </a:tabLst>
            </a:pPr>
            <a:r>
              <a:rPr lang="en-US" sz="2000" spc="-10" dirty="0">
                <a:solidFill>
                  <a:schemeClr val="tx1"/>
                </a:solidFill>
                <a:effectLst/>
                <a:ea typeface="Calibri" panose="020F0502020204030204" pitchFamily="34" charset="0"/>
              </a:rPr>
              <a:t>Maintain records of the boundaries of the service area.</a:t>
            </a:r>
            <a:endParaRPr lang="en-US" sz="2000" spc="-10" dirty="0">
              <a:solidFill>
                <a:schemeClr val="tx1"/>
              </a:solidFill>
              <a:effectLst/>
              <a:ea typeface="Times New Roman" panose="02020603050405020304" pitchFamily="18" charset="0"/>
            </a:endParaRPr>
          </a:p>
          <a:p>
            <a:pPr lvl="1" eaLnBrk="0" hangingPunct="0">
              <a:lnSpc>
                <a:spcPct val="90000"/>
              </a:lnSpc>
              <a:spcBef>
                <a:spcPts val="0"/>
              </a:spcBef>
              <a:spcAft>
                <a:spcPts val="0"/>
              </a:spcAft>
              <a:buSzPct val="100000"/>
              <a:buFont typeface="Wingdings 3" panose="05040102010807070707" pitchFamily="18" charset="2"/>
              <a:buChar char=""/>
              <a:tabLst>
                <a:tab pos="521335" algn="l"/>
              </a:tabLst>
            </a:pPr>
            <a:r>
              <a:rPr lang="en-US" sz="2000" spc="-10" dirty="0">
                <a:solidFill>
                  <a:schemeClr val="tx1"/>
                </a:solidFill>
                <a:effectLst/>
                <a:ea typeface="Calibri" panose="020F0502020204030204" pitchFamily="34" charset="0"/>
              </a:rPr>
              <a:t>Document that the area is primarily residential (e.g., zoning map).</a:t>
            </a:r>
            <a:endParaRPr lang="en-US" sz="2000" spc="-10" dirty="0">
              <a:solidFill>
                <a:schemeClr val="tx1"/>
              </a:solidFill>
              <a:effectLst/>
              <a:ea typeface="Times New Roman" panose="02020603050405020304" pitchFamily="18" charset="0"/>
            </a:endParaRPr>
          </a:p>
          <a:p>
            <a:pPr lvl="1" eaLnBrk="0" hangingPunct="0">
              <a:lnSpc>
                <a:spcPct val="90000"/>
              </a:lnSpc>
              <a:spcBef>
                <a:spcPts val="0"/>
              </a:spcBef>
              <a:spcAft>
                <a:spcPts val="0"/>
              </a:spcAft>
              <a:buSzPct val="100000"/>
              <a:buFont typeface="Wingdings 3" panose="05040102010807070707" pitchFamily="18" charset="2"/>
              <a:buChar char=""/>
              <a:tabLst>
                <a:tab pos="521335" algn="l"/>
              </a:tabLst>
            </a:pPr>
            <a:r>
              <a:rPr lang="en-US" sz="2000" spc="-10" dirty="0">
                <a:solidFill>
                  <a:schemeClr val="tx1"/>
                </a:solidFill>
                <a:effectLst/>
                <a:ea typeface="Calibri" panose="020F0502020204030204" pitchFamily="34" charset="0"/>
              </a:rPr>
              <a:t>Document the income characteristics of households in the service area (e.g., Census Data).</a:t>
            </a:r>
          </a:p>
          <a:p>
            <a:pPr eaLnBrk="0" hangingPunct="0">
              <a:lnSpc>
                <a:spcPct val="90000"/>
              </a:lnSpc>
              <a:spcBef>
                <a:spcPts val="0"/>
              </a:spcBef>
              <a:spcAft>
                <a:spcPts val="0"/>
              </a:spcAft>
              <a:buFont typeface="Arial" panose="020B0604020202020204" pitchFamily="34" charset="0"/>
              <a:buChar char="•"/>
              <a:tabLst>
                <a:tab pos="2971800" algn="ctr"/>
                <a:tab pos="5943600" algn="r"/>
              </a:tabLst>
            </a:pPr>
            <a:endParaRPr lang="en-US" sz="1500" b="1" dirty="0">
              <a:solidFill>
                <a:schemeClr val="tx1"/>
              </a:solidFill>
              <a:effectLst/>
              <a:ea typeface="Calibri" panose="020F0502020204030204" pitchFamily="34" charset="0"/>
              <a:cs typeface="Times New Roman" panose="02020603050405020304" pitchFamily="18" charset="0"/>
            </a:endParaRPr>
          </a:p>
          <a:p>
            <a:pPr marL="457200" lvl="1" indent="0" eaLnBrk="0" hangingPunct="0">
              <a:lnSpc>
                <a:spcPct val="90000"/>
              </a:lnSpc>
              <a:spcBef>
                <a:spcPts val="0"/>
              </a:spcBef>
              <a:spcAft>
                <a:spcPts val="0"/>
              </a:spcAft>
              <a:buNone/>
              <a:tabLst>
                <a:tab pos="2971800" algn="ctr"/>
                <a:tab pos="5943600" algn="r"/>
                <a:tab pos="521335" algn="l"/>
                <a:tab pos="2971800" algn="ctr"/>
                <a:tab pos="5943600" algn="r"/>
              </a:tabLst>
            </a:pPr>
            <a:endParaRPr lang="en-US" sz="1500" dirty="0">
              <a:solidFill>
                <a:schemeClr val="tx1"/>
              </a:solidFill>
              <a:cs typeface="Calibri" panose="020F0502020204030204" pitchFamily="34" charset="0"/>
            </a:endParaRPr>
          </a:p>
        </p:txBody>
      </p:sp>
      <p:pic>
        <p:nvPicPr>
          <p:cNvPr id="4" name="Picture 3">
            <a:extLst>
              <a:ext uri="{FF2B5EF4-FFF2-40B4-BE49-F238E27FC236}">
                <a16:creationId xmlns:a16="http://schemas.microsoft.com/office/drawing/2014/main" id="{69086BB1-3C57-D5A0-09BB-0B3B202324AA}"/>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74057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5" name="Content Placeholder 14" descr="Diagram&#10;&#10;Description automatically generated">
            <a:extLst>
              <a:ext uri="{FF2B5EF4-FFF2-40B4-BE49-F238E27FC236}">
                <a16:creationId xmlns:a16="http://schemas.microsoft.com/office/drawing/2014/main" id="{3C2CAC74-F72D-4FCB-88B0-C5A954168C44}"/>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0433" y="333286"/>
            <a:ext cx="10178041" cy="6323888"/>
          </a:xfrm>
          <a:prstGeom prst="rect">
            <a:avLst/>
          </a:prstGeom>
        </p:spPr>
      </p:pic>
      <p:pic>
        <p:nvPicPr>
          <p:cNvPr id="2" name="Picture 1">
            <a:extLst>
              <a:ext uri="{FF2B5EF4-FFF2-40B4-BE49-F238E27FC236}">
                <a16:creationId xmlns:a16="http://schemas.microsoft.com/office/drawing/2014/main" id="{DAECCC44-A0F8-EA3F-FD7C-321339094246}"/>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33477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444506" y="-1214021"/>
            <a:ext cx="3594169" cy="4892040"/>
          </a:xfrm>
        </p:spPr>
        <p:txBody>
          <a:bodyPr>
            <a:normAutofit/>
          </a:bodyPr>
          <a:lstStyle/>
          <a:p>
            <a:pPr algn="r"/>
            <a:r>
              <a:rPr lang="en-US" sz="5400" dirty="0"/>
              <a:t>LIMITED CLIENTELE</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440914" y="592802"/>
            <a:ext cx="6853805" cy="5439359"/>
          </a:xfrm>
        </p:spPr>
        <p:txBody>
          <a:bodyPr>
            <a:normAutofit lnSpcReduction="10000"/>
          </a:bodyPr>
          <a:lstStyle/>
          <a:p>
            <a:pPr marL="0" indent="0">
              <a:lnSpc>
                <a:spcPct val="90000"/>
              </a:lnSpc>
              <a:spcBef>
                <a:spcPts val="0"/>
              </a:spcBef>
              <a:buNone/>
            </a:pPr>
            <a:r>
              <a:rPr lang="en-US" sz="2000" dirty="0">
                <a:solidFill>
                  <a:schemeClr val="tx1"/>
                </a:solidFill>
                <a:effectLst/>
                <a:ea typeface="Calibri" panose="020F0502020204030204" pitchFamily="34" charset="0"/>
              </a:rPr>
              <a:t>Low-Mod Income Limited Clientele (LMC) is an activity which provides benefits to a specific group of persons. </a:t>
            </a:r>
            <a:r>
              <a:rPr lang="en-US" sz="2000" dirty="0">
                <a:solidFill>
                  <a:schemeClr val="tx1"/>
                </a:solidFill>
                <a:effectLst/>
                <a:highlight>
                  <a:srgbClr val="FF0000"/>
                </a:highlight>
                <a:ea typeface="Calibri" panose="020F0502020204030204" pitchFamily="34" charset="0"/>
              </a:rPr>
              <a:t>At least 51% of the beneficiaries of the activity must be Low-Mod income persons. </a:t>
            </a:r>
            <a:r>
              <a:rPr lang="en-US" sz="2000" dirty="0">
                <a:solidFill>
                  <a:schemeClr val="tx1"/>
                </a:solidFill>
                <a:effectLst/>
                <a:ea typeface="Calibri" panose="020F0502020204030204" pitchFamily="34" charset="0"/>
              </a:rPr>
              <a:t>To qualify under LMC, a client must meet one of the following tests:</a:t>
            </a:r>
          </a:p>
          <a:p>
            <a:pPr marL="0" indent="0">
              <a:lnSpc>
                <a:spcPct val="90000"/>
              </a:lnSpc>
              <a:buNone/>
            </a:pPr>
            <a:endParaRPr lang="en-US" sz="2000" dirty="0">
              <a:solidFill>
                <a:schemeClr val="tx1"/>
              </a:solidFill>
              <a:effectLst/>
              <a:ea typeface="Times New Roman" panose="02020603050405020304" pitchFamily="18" charset="0"/>
            </a:endParaRPr>
          </a:p>
          <a:p>
            <a:pPr marL="0" marR="0" lvl="0" indent="0" eaLnBrk="0" hangingPunct="0">
              <a:lnSpc>
                <a:spcPct val="90000"/>
              </a:lnSpc>
              <a:spcBef>
                <a:spcPts val="0"/>
              </a:spcBef>
              <a:spcAft>
                <a:spcPts val="0"/>
              </a:spcAft>
              <a:buSzPts val="1200"/>
              <a:buNone/>
              <a:tabLst>
                <a:tab pos="2971800" algn="ctr"/>
                <a:tab pos="5943600" algn="r"/>
                <a:tab pos="521335" algn="l"/>
                <a:tab pos="2971800" algn="ctr"/>
                <a:tab pos="5943600" algn="r"/>
              </a:tabLst>
            </a:pPr>
            <a:r>
              <a:rPr lang="en-US" sz="2000" b="1" spc="-10" dirty="0">
                <a:solidFill>
                  <a:schemeClr val="tx1"/>
                </a:solidFill>
                <a:effectLst/>
                <a:ea typeface="Calibri" panose="020F0502020204030204" pitchFamily="34" charset="0"/>
                <a:cs typeface="Times New Roman" panose="02020603050405020304" pitchFamily="18" charset="0"/>
              </a:rPr>
              <a:t>Test 1-Limited Clientele Based on Presumed</a:t>
            </a:r>
            <a:r>
              <a:rPr lang="en-US" sz="2000" b="1" spc="10" dirty="0">
                <a:solidFill>
                  <a:schemeClr val="tx1"/>
                </a:solidFill>
                <a:effectLst/>
                <a:ea typeface="Calibri" panose="020F0502020204030204" pitchFamily="34" charset="0"/>
                <a:cs typeface="Times New Roman" panose="02020603050405020304" pitchFamily="18" charset="0"/>
              </a:rPr>
              <a:t> </a:t>
            </a:r>
            <a:r>
              <a:rPr lang="en-US" sz="2000" b="1" spc="-10" dirty="0">
                <a:solidFill>
                  <a:schemeClr val="tx1"/>
                </a:solidFill>
                <a:effectLst/>
                <a:ea typeface="Calibri" panose="020F0502020204030204" pitchFamily="34" charset="0"/>
                <a:cs typeface="Times New Roman" panose="02020603050405020304" pitchFamily="18" charset="0"/>
              </a:rPr>
              <a:t>Benefit </a:t>
            </a:r>
          </a:p>
          <a:p>
            <a:pPr marL="457200" marR="0" lvl="1" indent="0" eaLnBrk="0" hangingPunct="0">
              <a:spcBef>
                <a:spcPts val="0"/>
              </a:spcBef>
              <a:spcAft>
                <a:spcPts val="0"/>
              </a:spcAft>
              <a:buNone/>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Clients who are generally </a:t>
            </a:r>
            <a:r>
              <a:rPr lang="en-US" sz="2000" i="1" dirty="0">
                <a:solidFill>
                  <a:schemeClr val="tx1"/>
                </a:solidFill>
                <a:effectLst/>
                <a:highlight>
                  <a:srgbClr val="FF0000"/>
                </a:highlight>
                <a:ea typeface="Calibri" panose="020F0502020204030204" pitchFamily="34" charset="0"/>
                <a:cs typeface="Times New Roman" panose="02020603050405020304" pitchFamily="18" charset="0"/>
              </a:rPr>
              <a:t>presumed </a:t>
            </a:r>
            <a:r>
              <a:rPr lang="en-US" sz="2000" dirty="0">
                <a:solidFill>
                  <a:schemeClr val="tx1"/>
                </a:solidFill>
                <a:effectLst/>
                <a:highlight>
                  <a:srgbClr val="FF0000"/>
                </a:highlight>
                <a:ea typeface="Calibri" panose="020F0502020204030204" pitchFamily="34" charset="0"/>
                <a:cs typeface="Times New Roman" panose="02020603050405020304" pitchFamily="18" charset="0"/>
              </a:rPr>
              <a:t>by HUD</a:t>
            </a:r>
            <a:r>
              <a:rPr lang="en-US" sz="2000" dirty="0">
                <a:solidFill>
                  <a:schemeClr val="tx1"/>
                </a:solidFill>
                <a:effectLst/>
                <a:ea typeface="Calibri" panose="020F0502020204030204" pitchFamily="34" charset="0"/>
                <a:cs typeface="Times New Roman" panose="02020603050405020304" pitchFamily="18" charset="0"/>
              </a:rPr>
              <a:t> to be principally LMI persons. These include:</a:t>
            </a:r>
          </a:p>
          <a:p>
            <a:pPr marL="457200" marR="0" lvl="1" indent="0" eaLnBrk="0" hangingPunct="0">
              <a:spcBef>
                <a:spcPts val="0"/>
              </a:spcBef>
              <a:spcAft>
                <a:spcPts val="0"/>
              </a:spcAft>
              <a:buNone/>
              <a:tabLst>
                <a:tab pos="2971800" algn="ctr"/>
                <a:tab pos="5943600" algn="r"/>
                <a:tab pos="521335" algn="l"/>
                <a:tab pos="2971800" algn="ctr"/>
                <a:tab pos="5943600" algn="r"/>
              </a:tabLst>
            </a:pPr>
            <a:endParaRPr lang="en-US" sz="2000" dirty="0">
              <a:solidFill>
                <a:schemeClr val="tx1"/>
              </a:solidFill>
              <a:effectLst/>
              <a:ea typeface="Calibri" panose="020F0502020204030204" pitchFamily="34" charset="0"/>
              <a:cs typeface="Times New Roman" panose="02020603050405020304" pitchFamily="18" charset="0"/>
            </a:endParaRP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Abused children</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Elderly</a:t>
            </a:r>
            <a:r>
              <a:rPr lang="en-US" sz="2000" spc="-25" dirty="0">
                <a:solidFill>
                  <a:schemeClr val="tx1"/>
                </a:solidFill>
                <a:effectLst/>
                <a:ea typeface="Calibri" panose="020F0502020204030204" pitchFamily="34" charset="0"/>
                <a:cs typeface="Times New Roman" panose="02020603050405020304" pitchFamily="18" charset="0"/>
              </a:rPr>
              <a:t> </a:t>
            </a:r>
            <a:r>
              <a:rPr lang="en-US" sz="2000" dirty="0">
                <a:solidFill>
                  <a:schemeClr val="tx1"/>
                </a:solidFill>
                <a:effectLst/>
                <a:ea typeface="Calibri" panose="020F0502020204030204" pitchFamily="34" charset="0"/>
                <a:cs typeface="Times New Roman" panose="02020603050405020304" pitchFamily="18" charset="0"/>
              </a:rPr>
              <a:t>persons 62 years of age</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Domestic violence survivors</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Homeless</a:t>
            </a:r>
            <a:r>
              <a:rPr lang="en-US" sz="2000" spc="-5" dirty="0">
                <a:solidFill>
                  <a:schemeClr val="tx1"/>
                </a:solidFill>
                <a:effectLst/>
                <a:ea typeface="Calibri" panose="020F0502020204030204" pitchFamily="34" charset="0"/>
                <a:cs typeface="Times New Roman" panose="02020603050405020304" pitchFamily="18" charset="0"/>
              </a:rPr>
              <a:t> </a:t>
            </a:r>
            <a:r>
              <a:rPr lang="en-US" sz="2000" dirty="0">
                <a:solidFill>
                  <a:schemeClr val="tx1"/>
                </a:solidFill>
                <a:effectLst/>
                <a:ea typeface="Calibri" panose="020F0502020204030204" pitchFamily="34" charset="0"/>
                <a:cs typeface="Times New Roman" panose="02020603050405020304" pitchFamily="18" charset="0"/>
              </a:rPr>
              <a:t>persons</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Illiterate adults</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Persons living with</a:t>
            </a:r>
            <a:r>
              <a:rPr lang="en-US" sz="2000" spc="-10" dirty="0">
                <a:solidFill>
                  <a:schemeClr val="tx1"/>
                </a:solidFill>
                <a:effectLst/>
                <a:ea typeface="Calibri" panose="020F0502020204030204" pitchFamily="34" charset="0"/>
                <a:cs typeface="Times New Roman" panose="02020603050405020304" pitchFamily="18" charset="0"/>
              </a:rPr>
              <a:t> </a:t>
            </a:r>
            <a:r>
              <a:rPr lang="en-US" sz="2000" dirty="0">
                <a:solidFill>
                  <a:schemeClr val="tx1"/>
                </a:solidFill>
                <a:effectLst/>
                <a:ea typeface="Calibri" panose="020F0502020204030204" pitchFamily="34" charset="0"/>
                <a:cs typeface="Times New Roman" panose="02020603050405020304" pitchFamily="18" charset="0"/>
              </a:rPr>
              <a:t>AIDS</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Calibri" panose="020F0502020204030204" pitchFamily="34" charset="0"/>
                <a:cs typeface="Times New Roman" panose="02020603050405020304" pitchFamily="18" charset="0"/>
              </a:rPr>
              <a:t>Migrant farm workers</a:t>
            </a:r>
          </a:p>
          <a:p>
            <a:pPr marR="0" lvl="2" eaLnBrk="0" hangingPunct="0">
              <a:lnSpc>
                <a:spcPct val="90000"/>
              </a:lnSpc>
              <a:spcBef>
                <a:spcPts val="0"/>
              </a:spcBef>
              <a:spcAft>
                <a:spcPts val="0"/>
              </a:spcAft>
              <a:buFont typeface="Wingdings 3" panose="05040102010807070707" pitchFamily="18" charset="2"/>
              <a:buChar char=""/>
              <a:tabLst>
                <a:tab pos="2971800" algn="ctr"/>
                <a:tab pos="5943600" algn="r"/>
                <a:tab pos="521335" algn="l"/>
                <a:tab pos="2971800" algn="ctr"/>
                <a:tab pos="5943600" algn="r"/>
              </a:tabLst>
            </a:pPr>
            <a:r>
              <a:rPr lang="en-US" sz="2000" dirty="0">
                <a:solidFill>
                  <a:schemeClr val="tx1"/>
                </a:solidFill>
                <a:effectLst/>
                <a:ea typeface="Times New Roman" panose="02020603050405020304" pitchFamily="18" charset="0"/>
                <a:cs typeface="Times New Roman" panose="02020603050405020304" pitchFamily="18" charset="0"/>
              </a:rPr>
              <a:t>Severely disabled persons; HUD defined</a:t>
            </a:r>
          </a:p>
          <a:p>
            <a:pPr marL="0" indent="0" eaLnBrk="0" hangingPunct="0">
              <a:spcBef>
                <a:spcPts val="0"/>
              </a:spcBef>
              <a:spcAft>
                <a:spcPts val="0"/>
              </a:spcAft>
              <a:buNone/>
              <a:tabLst>
                <a:tab pos="2971800" algn="ctr"/>
                <a:tab pos="5943600" algn="r"/>
              </a:tabLst>
            </a:pPr>
            <a:endParaRPr lang="en-US" b="1" dirty="0">
              <a:solidFill>
                <a:schemeClr val="tx1"/>
              </a:solidFill>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9438390-7CA7-C398-1B86-74A939C22757}"/>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48021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265920" y="377659"/>
            <a:ext cx="3747111" cy="2424870"/>
          </a:xfrm>
        </p:spPr>
        <p:txBody>
          <a:bodyPr>
            <a:normAutofit/>
          </a:bodyPr>
          <a:lstStyle/>
          <a:p>
            <a:pPr algn="r"/>
            <a:r>
              <a:rPr lang="en-US" sz="5400" dirty="0"/>
              <a:t>LIMITED CLIENTELE</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288832" y="735309"/>
            <a:ext cx="6288260" cy="5387382"/>
          </a:xfrm>
        </p:spPr>
        <p:txBody>
          <a:bodyPr>
            <a:normAutofit/>
          </a:bodyPr>
          <a:lstStyle/>
          <a:p>
            <a:pPr marL="0" indent="0">
              <a:lnSpc>
                <a:spcPct val="90000"/>
              </a:lnSpc>
              <a:buNone/>
            </a:pPr>
            <a:endParaRPr lang="en-US" sz="1700" dirty="0">
              <a:solidFill>
                <a:schemeClr val="tx1"/>
              </a:solidFill>
              <a:effectLst/>
              <a:ea typeface="Times New Roman" panose="02020603050405020304" pitchFamily="18" charset="0"/>
            </a:endParaRPr>
          </a:p>
          <a:p>
            <a:pPr marL="0" marR="0" lvl="0" indent="0" eaLnBrk="0" hangingPunct="0">
              <a:lnSpc>
                <a:spcPct val="90000"/>
              </a:lnSpc>
              <a:spcBef>
                <a:spcPts val="0"/>
              </a:spcBef>
              <a:spcAft>
                <a:spcPts val="0"/>
              </a:spcAft>
              <a:buSzPts val="1200"/>
              <a:buNone/>
              <a:tabLst>
                <a:tab pos="2971800" algn="ctr"/>
                <a:tab pos="5943600" algn="r"/>
                <a:tab pos="521335" algn="l"/>
                <a:tab pos="2971800" algn="ctr"/>
                <a:tab pos="5943600" algn="r"/>
              </a:tabLst>
            </a:pPr>
            <a:r>
              <a:rPr lang="en-US" sz="2200" b="1" spc="-10" dirty="0">
                <a:solidFill>
                  <a:schemeClr val="tx1"/>
                </a:solidFill>
                <a:effectLst/>
                <a:ea typeface="Calibri" panose="020F0502020204030204" pitchFamily="34" charset="0"/>
                <a:cs typeface="Times New Roman" panose="02020603050405020304" pitchFamily="18" charset="0"/>
              </a:rPr>
              <a:t>Test </a:t>
            </a:r>
            <a:r>
              <a:rPr lang="en-US" sz="2200" b="1" spc="-10" dirty="0">
                <a:solidFill>
                  <a:schemeClr val="tx1"/>
                </a:solidFill>
                <a:ea typeface="Calibri" panose="020F0502020204030204" pitchFamily="34" charset="0"/>
                <a:cs typeface="Times New Roman" panose="02020603050405020304" pitchFamily="18" charset="0"/>
              </a:rPr>
              <a:t>2</a:t>
            </a:r>
            <a:r>
              <a:rPr lang="en-US" sz="2200" b="1" spc="-10" dirty="0">
                <a:solidFill>
                  <a:schemeClr val="tx1"/>
                </a:solidFill>
                <a:effectLst/>
                <a:ea typeface="Calibri" panose="020F0502020204030204" pitchFamily="34" charset="0"/>
                <a:cs typeface="Times New Roman" panose="02020603050405020304" pitchFamily="18" charset="0"/>
              </a:rPr>
              <a:t>-Limited Clientele Based on Family Size and Income</a:t>
            </a:r>
            <a:endParaRPr lang="en-US" sz="2200" spc="-10" dirty="0">
              <a:solidFill>
                <a:schemeClr val="tx1"/>
              </a:solidFill>
              <a:effectLst/>
              <a:ea typeface="Calibri" panose="020F0502020204030204" pitchFamily="34" charset="0"/>
              <a:cs typeface="Times New Roman" panose="02020603050405020304" pitchFamily="18" charset="0"/>
            </a:endParaRPr>
          </a:p>
          <a:p>
            <a:pPr lvl="1">
              <a:spcBef>
                <a:spcPts val="0"/>
              </a:spcBef>
              <a:spcAft>
                <a:spcPts val="0"/>
              </a:spcAft>
              <a:buFont typeface="Wingdings 3" panose="05040102010807070707" pitchFamily="18" charset="2"/>
              <a:buChar char=""/>
            </a:pPr>
            <a:r>
              <a:rPr lang="en-US" sz="2200" dirty="0">
                <a:solidFill>
                  <a:schemeClr val="tx1"/>
                </a:solidFill>
                <a:effectLst/>
                <a:ea typeface="Times New Roman" panose="02020603050405020304" pitchFamily="18" charset="0"/>
                <a:cs typeface="Times New Roman" panose="02020603050405020304" pitchFamily="18" charset="0"/>
              </a:rPr>
              <a:t>Requires information on </a:t>
            </a:r>
            <a:r>
              <a:rPr lang="en-US" sz="2200" dirty="0">
                <a:solidFill>
                  <a:schemeClr val="tx1"/>
                </a:solidFill>
                <a:effectLst/>
                <a:highlight>
                  <a:srgbClr val="FF0000"/>
                </a:highlight>
                <a:ea typeface="Times New Roman" panose="02020603050405020304" pitchFamily="18" charset="0"/>
                <a:cs typeface="Times New Roman" panose="02020603050405020304" pitchFamily="18" charset="0"/>
              </a:rPr>
              <a:t>family size and income from every client 18 and over in a household</a:t>
            </a:r>
            <a:r>
              <a:rPr lang="en-US" sz="2200" dirty="0">
                <a:solidFill>
                  <a:schemeClr val="tx1"/>
                </a:solidFill>
                <a:effectLst/>
                <a:ea typeface="Times New Roman" panose="02020603050405020304" pitchFamily="18" charset="0"/>
                <a:cs typeface="Times New Roman" panose="02020603050405020304" pitchFamily="18" charset="0"/>
              </a:rPr>
              <a:t> to prove that clients are persons whose family income does not exceed the low – moderate income limit.</a:t>
            </a:r>
          </a:p>
          <a:p>
            <a:pPr lvl="1">
              <a:spcBef>
                <a:spcPts val="0"/>
              </a:spcBef>
              <a:spcAft>
                <a:spcPts val="0"/>
              </a:spcAft>
              <a:buFont typeface="Wingdings 3" panose="05040102010807070707" pitchFamily="18" charset="2"/>
              <a:buChar char=""/>
            </a:pPr>
            <a:endParaRPr lang="en-US" sz="2200" dirty="0">
              <a:solidFill>
                <a:schemeClr val="tx1"/>
              </a:solidFill>
              <a:effectLst/>
              <a:ea typeface="Times New Roman" panose="02020603050405020304" pitchFamily="18" charset="0"/>
              <a:cs typeface="Times New Roman" panose="02020603050405020304" pitchFamily="18" charset="0"/>
            </a:endParaRPr>
          </a:p>
          <a:p>
            <a:pPr lvl="1">
              <a:spcBef>
                <a:spcPts val="0"/>
              </a:spcBef>
              <a:spcAft>
                <a:spcPts val="0"/>
              </a:spcAft>
              <a:buFont typeface="Wingdings 3" panose="05040102010807070707" pitchFamily="18" charset="2"/>
              <a:buChar char=""/>
            </a:pPr>
            <a:r>
              <a:rPr lang="en-US" sz="2200" dirty="0">
                <a:solidFill>
                  <a:schemeClr val="tx1"/>
                </a:solidFill>
                <a:effectLst/>
                <a:ea typeface="Times New Roman" panose="02020603050405020304" pitchFamily="18" charset="0"/>
                <a:cs typeface="Times New Roman" panose="02020603050405020304" pitchFamily="18" charset="0"/>
              </a:rPr>
              <a:t>Records to be maintained for Family Size and Income: </a:t>
            </a:r>
            <a:r>
              <a:rPr lang="en-US" sz="2200" dirty="0">
                <a:solidFill>
                  <a:schemeClr val="tx1"/>
                </a:solidFill>
                <a:effectLst/>
                <a:highlight>
                  <a:srgbClr val="FF0000"/>
                </a:highlight>
                <a:ea typeface="Times New Roman" panose="02020603050405020304" pitchFamily="18" charset="0"/>
                <a:cs typeface="Times New Roman" panose="02020603050405020304" pitchFamily="18" charset="0"/>
              </a:rPr>
              <a:t>Subrecipients must collect and retain documentation showing the household size and household annual income of each person receiving the benefit. </a:t>
            </a:r>
          </a:p>
          <a:p>
            <a:pPr lvl="1">
              <a:lnSpc>
                <a:spcPct val="90000"/>
              </a:lnSpc>
              <a:buFont typeface="Wingdings" panose="05000000000000000000" pitchFamily="2" charset="2"/>
              <a:buChar char="Ø"/>
            </a:pPr>
            <a:endParaRPr lang="en-US" sz="1700" dirty="0">
              <a:solidFill>
                <a:schemeClr val="tx1"/>
              </a:solidFill>
            </a:endParaRPr>
          </a:p>
        </p:txBody>
      </p:sp>
      <p:pic>
        <p:nvPicPr>
          <p:cNvPr id="4" name="Picture 3">
            <a:extLst>
              <a:ext uri="{FF2B5EF4-FFF2-40B4-BE49-F238E27FC236}">
                <a16:creationId xmlns:a16="http://schemas.microsoft.com/office/drawing/2014/main" id="{C3D3C4E5-288D-1660-EEE6-916726D050AD}"/>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66993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B981B-7DB9-49FE-83B1-77388278EEB8}"/>
              </a:ext>
            </a:extLst>
          </p:cNvPr>
          <p:cNvSpPr>
            <a:spLocks noGrp="1"/>
          </p:cNvSpPr>
          <p:nvPr>
            <p:ph type="title"/>
          </p:nvPr>
        </p:nvSpPr>
        <p:spPr>
          <a:xfrm>
            <a:off x="897061" y="1472099"/>
            <a:ext cx="10916248" cy="1736496"/>
          </a:xfrm>
          <a:ln w="19050">
            <a:noFill/>
          </a:ln>
        </p:spPr>
        <p:txBody>
          <a:bodyPr anchor="t">
            <a:normAutofit fontScale="90000"/>
          </a:bodyPr>
          <a:lstStyle/>
          <a:p>
            <a:pPr marL="24765" marR="0" eaLnBrk="0" hangingPunct="0">
              <a:spcBef>
                <a:spcPts val="0"/>
              </a:spcBef>
              <a:spcAft>
                <a:spcPts val="0"/>
              </a:spcAft>
            </a:pPr>
            <a:r>
              <a:rPr lang="en-US" sz="2700" cap="none" dirty="0">
                <a:effectLst/>
                <a:latin typeface="+mn-lt"/>
                <a:ea typeface="Calibri" panose="020F0502020204030204" pitchFamily="34" charset="0"/>
              </a:rPr>
              <a:t>The definition of a low- or moderate-income person or household is having an income equal to or less than the Section 8 lower income limits</a:t>
            </a:r>
            <a:r>
              <a:rPr lang="en-US" sz="2700" cap="none" dirty="0">
                <a:latin typeface="+mn-lt"/>
                <a:ea typeface="Calibri" panose="020F0502020204030204" pitchFamily="34" charset="0"/>
              </a:rPr>
              <a:t> </a:t>
            </a:r>
            <a:r>
              <a:rPr lang="en-US" sz="2700" cap="none" dirty="0">
                <a:effectLst/>
                <a:latin typeface="+mn-lt"/>
                <a:ea typeface="Calibri" panose="020F0502020204030204" pitchFamily="34" charset="0"/>
              </a:rPr>
              <a:t>established by HUD. The current HUD income limits for West Valley City are listed below:</a:t>
            </a:r>
            <a:br>
              <a:rPr lang="en-US" sz="1800" dirty="0">
                <a:effectLst/>
                <a:latin typeface="+mn-lt"/>
                <a:ea typeface="Times New Roman" panose="02020603050405020304" pitchFamily="18" charset="0"/>
              </a:rPr>
            </a:br>
            <a:endParaRPr lang="en-US" dirty="0">
              <a:latin typeface="+mn-lt"/>
            </a:endParaRPr>
          </a:p>
        </p:txBody>
      </p:sp>
      <p:graphicFrame>
        <p:nvGraphicFramePr>
          <p:cNvPr id="4" name="Content Placeholder 3">
            <a:extLst>
              <a:ext uri="{FF2B5EF4-FFF2-40B4-BE49-F238E27FC236}">
                <a16:creationId xmlns:a16="http://schemas.microsoft.com/office/drawing/2014/main" id="{6CE88CC1-CFA1-4EC8-A8E3-FFF767771F1B}"/>
              </a:ext>
            </a:extLst>
          </p:cNvPr>
          <p:cNvGraphicFramePr>
            <a:graphicFrameLocks noGrp="1"/>
          </p:cNvGraphicFramePr>
          <p:nvPr>
            <p:ph idx="1"/>
            <p:extLst>
              <p:ext uri="{D42A27DB-BD31-4B8C-83A1-F6EECF244321}">
                <p14:modId xmlns:p14="http://schemas.microsoft.com/office/powerpoint/2010/main" val="2341163360"/>
              </p:ext>
            </p:extLst>
          </p:nvPr>
        </p:nvGraphicFramePr>
        <p:xfrm>
          <a:off x="2522375" y="2992692"/>
          <a:ext cx="7371300" cy="2892491"/>
        </p:xfrm>
        <a:graphic>
          <a:graphicData uri="http://schemas.openxmlformats.org/drawingml/2006/table">
            <a:tbl>
              <a:tblPr firstRow="1" firstCol="1" bandRow="1">
                <a:tableStyleId>{5C22544A-7EE6-4342-B048-85BDC9FD1C3A}</a:tableStyleId>
              </a:tblPr>
              <a:tblGrid>
                <a:gridCol w="1133562">
                  <a:extLst>
                    <a:ext uri="{9D8B030D-6E8A-4147-A177-3AD203B41FA5}">
                      <a16:colId xmlns:a16="http://schemas.microsoft.com/office/drawing/2014/main" val="1036872600"/>
                    </a:ext>
                  </a:extLst>
                </a:gridCol>
                <a:gridCol w="740346">
                  <a:extLst>
                    <a:ext uri="{9D8B030D-6E8A-4147-A177-3AD203B41FA5}">
                      <a16:colId xmlns:a16="http://schemas.microsoft.com/office/drawing/2014/main" val="1201565429"/>
                    </a:ext>
                  </a:extLst>
                </a:gridCol>
                <a:gridCol w="740346">
                  <a:extLst>
                    <a:ext uri="{9D8B030D-6E8A-4147-A177-3AD203B41FA5}">
                      <a16:colId xmlns:a16="http://schemas.microsoft.com/office/drawing/2014/main" val="895731015"/>
                    </a:ext>
                  </a:extLst>
                </a:gridCol>
                <a:gridCol w="740346">
                  <a:extLst>
                    <a:ext uri="{9D8B030D-6E8A-4147-A177-3AD203B41FA5}">
                      <a16:colId xmlns:a16="http://schemas.microsoft.com/office/drawing/2014/main" val="2634684916"/>
                    </a:ext>
                  </a:extLst>
                </a:gridCol>
                <a:gridCol w="740346">
                  <a:extLst>
                    <a:ext uri="{9D8B030D-6E8A-4147-A177-3AD203B41FA5}">
                      <a16:colId xmlns:a16="http://schemas.microsoft.com/office/drawing/2014/main" val="2496195053"/>
                    </a:ext>
                  </a:extLst>
                </a:gridCol>
                <a:gridCol w="740346">
                  <a:extLst>
                    <a:ext uri="{9D8B030D-6E8A-4147-A177-3AD203B41FA5}">
                      <a16:colId xmlns:a16="http://schemas.microsoft.com/office/drawing/2014/main" val="831434148"/>
                    </a:ext>
                  </a:extLst>
                </a:gridCol>
                <a:gridCol w="740346">
                  <a:extLst>
                    <a:ext uri="{9D8B030D-6E8A-4147-A177-3AD203B41FA5}">
                      <a16:colId xmlns:a16="http://schemas.microsoft.com/office/drawing/2014/main" val="1393605614"/>
                    </a:ext>
                  </a:extLst>
                </a:gridCol>
                <a:gridCol w="915445">
                  <a:extLst>
                    <a:ext uri="{9D8B030D-6E8A-4147-A177-3AD203B41FA5}">
                      <a16:colId xmlns:a16="http://schemas.microsoft.com/office/drawing/2014/main" val="1830769889"/>
                    </a:ext>
                  </a:extLst>
                </a:gridCol>
                <a:gridCol w="880217">
                  <a:extLst>
                    <a:ext uri="{9D8B030D-6E8A-4147-A177-3AD203B41FA5}">
                      <a16:colId xmlns:a16="http://schemas.microsoft.com/office/drawing/2014/main" val="34062252"/>
                    </a:ext>
                  </a:extLst>
                </a:gridCol>
              </a:tblGrid>
              <a:tr h="277723">
                <a:tc gridSpan="9">
                  <a:txBody>
                    <a:bodyPr/>
                    <a:lstStyle/>
                    <a:p>
                      <a:pPr marL="0" marR="0" algn="ctr" eaLnBrk="0" hangingPunct="0">
                        <a:lnSpc>
                          <a:spcPts val="1290"/>
                        </a:lnSpc>
                        <a:spcBef>
                          <a:spcPts val="0"/>
                        </a:spcBef>
                        <a:spcAft>
                          <a:spcPts val="0"/>
                        </a:spcAft>
                      </a:pPr>
                      <a:r>
                        <a:rPr lang="en-US" sz="1600" dirty="0">
                          <a:effectLst/>
                        </a:rPr>
                        <a:t>2023-2024 CDBG Income Limits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5582853"/>
                  </a:ext>
                </a:extLst>
              </a:tr>
              <a:tr h="603408">
                <a:tc>
                  <a:txBody>
                    <a:bodyPr/>
                    <a:lstStyle/>
                    <a:p>
                      <a:pPr marL="0" marR="0" algn="ctr" eaLnBrk="0" hangingPunct="0">
                        <a:lnSpc>
                          <a:spcPts val="1290"/>
                        </a:lnSpc>
                        <a:spcBef>
                          <a:spcPts val="0"/>
                        </a:spcBef>
                        <a:spcAft>
                          <a:spcPts val="0"/>
                        </a:spcAft>
                      </a:pPr>
                      <a:r>
                        <a:rPr lang="en-US" sz="1400" dirty="0">
                          <a:effectLst/>
                        </a:rPr>
                        <a:t>Household Number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dirty="0">
                          <a:effectLst/>
                        </a:rPr>
                        <a:t>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dirty="0">
                          <a:effectLst/>
                        </a:rPr>
                        <a:t>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eaLnBrk="0" hangingPunct="0">
                        <a:lnSpc>
                          <a:spcPts val="1290"/>
                        </a:lnSpc>
                        <a:spcBef>
                          <a:spcPts val="0"/>
                        </a:spcBef>
                        <a:spcAft>
                          <a:spcPts val="0"/>
                        </a:spcAft>
                      </a:pPr>
                      <a:r>
                        <a:rPr lang="en-US" sz="1400">
                          <a:effectLst/>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357984532"/>
                  </a:ext>
                </a:extLst>
              </a:tr>
              <a:tr h="804544">
                <a:tc>
                  <a:txBody>
                    <a:bodyPr/>
                    <a:lstStyle/>
                    <a:p>
                      <a:pPr marL="0" marR="0" algn="ctr" eaLnBrk="0" hangingPunct="0">
                        <a:lnSpc>
                          <a:spcPts val="1290"/>
                        </a:lnSpc>
                        <a:spcBef>
                          <a:spcPts val="0"/>
                        </a:spcBef>
                        <a:spcAft>
                          <a:spcPts val="0"/>
                        </a:spcAft>
                      </a:pPr>
                      <a:r>
                        <a:rPr lang="en-US" sz="1200">
                          <a:effectLst/>
                        </a:rPr>
                        <a:t>Extremely Low-Income 30%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$22,300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$25,450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$28,650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$31,800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$34,350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$36,900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$39,450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$42,000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458564449"/>
                  </a:ext>
                </a:extLst>
              </a:tr>
              <a:tr h="603408">
                <a:tc>
                  <a:txBody>
                    <a:bodyPr/>
                    <a:lstStyle/>
                    <a:p>
                      <a:pPr marL="0" marR="0" algn="ctr" eaLnBrk="0" hangingPunct="0">
                        <a:lnSpc>
                          <a:spcPts val="1290"/>
                        </a:lnSpc>
                        <a:spcBef>
                          <a:spcPts val="0"/>
                        </a:spcBef>
                        <a:spcAft>
                          <a:spcPts val="0"/>
                        </a:spcAft>
                      </a:pPr>
                      <a:r>
                        <a:rPr lang="en-US" sz="1200">
                          <a:effectLst/>
                        </a:rPr>
                        <a:t>Low Income 50%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$37,100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$42,400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$47,700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$53,000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$57,250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$61,500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$65,750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$70,000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494810800"/>
                  </a:ext>
                </a:extLst>
              </a:tr>
              <a:tr h="603408">
                <a:tc>
                  <a:txBody>
                    <a:bodyPr/>
                    <a:lstStyle/>
                    <a:p>
                      <a:pPr marL="0" marR="0" algn="ctr" eaLnBrk="0" hangingPunct="0">
                        <a:lnSpc>
                          <a:spcPts val="1290"/>
                        </a:lnSpc>
                        <a:spcBef>
                          <a:spcPts val="0"/>
                        </a:spcBef>
                        <a:spcAft>
                          <a:spcPts val="0"/>
                        </a:spcAft>
                      </a:pPr>
                      <a:r>
                        <a:rPr lang="en-US" sz="1200">
                          <a:effectLst/>
                        </a:rPr>
                        <a:t>Moderate Income 80%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$59,400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$67,850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$76,350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$84,800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$91,600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$98,400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a:effectLst/>
                          <a:latin typeface="+mn-lt"/>
                          <a:ea typeface="Calibri" panose="020F0502020204030204" pitchFamily="34" charset="0"/>
                          <a:cs typeface="Times New Roman" panose="02020603050405020304" pitchFamily="18" charset="0"/>
                        </a:rPr>
                        <a:t>$105,200</a:t>
                      </a:r>
                      <a:endParaRPr lang="en-US" sz="1200">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eaLnBrk="0" hangingPunct="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$111,950</a:t>
                      </a:r>
                      <a:endParaRPr lang="en-US" sz="1200" dirty="0">
                        <a:effectLst/>
                        <a:latin typeface="+mn-lt"/>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17240075"/>
                  </a:ext>
                </a:extLst>
              </a:tr>
            </a:tbl>
          </a:graphicData>
        </a:graphic>
      </p:graphicFrame>
      <p:sp>
        <p:nvSpPr>
          <p:cNvPr id="5" name="TextBox 4">
            <a:extLst>
              <a:ext uri="{FF2B5EF4-FFF2-40B4-BE49-F238E27FC236}">
                <a16:creationId xmlns:a16="http://schemas.microsoft.com/office/drawing/2014/main" id="{38877442-B45D-4AD3-B4DA-385C3A3A50E9}"/>
              </a:ext>
            </a:extLst>
          </p:cNvPr>
          <p:cNvSpPr txBox="1"/>
          <p:nvPr/>
        </p:nvSpPr>
        <p:spPr>
          <a:xfrm>
            <a:off x="1551817" y="666919"/>
            <a:ext cx="10836184" cy="584775"/>
          </a:xfrm>
          <a:prstGeom prst="rect">
            <a:avLst/>
          </a:prstGeom>
          <a:noFill/>
        </p:spPr>
        <p:txBody>
          <a:bodyPr wrap="square" rtlCol="0">
            <a:spAutoFit/>
          </a:bodyPr>
          <a:lstStyle/>
          <a:p>
            <a:r>
              <a:rPr lang="en-US" sz="3200" dirty="0"/>
              <a:t>BENEFIT TO LOW/MODERATE INCOME INDIVIDUALS</a:t>
            </a:r>
          </a:p>
        </p:txBody>
      </p:sp>
      <p:pic>
        <p:nvPicPr>
          <p:cNvPr id="7" name="Picture 6">
            <a:extLst>
              <a:ext uri="{FF2B5EF4-FFF2-40B4-BE49-F238E27FC236}">
                <a16:creationId xmlns:a16="http://schemas.microsoft.com/office/drawing/2014/main" id="{ECDD5F8B-C169-924E-3F65-1F68641513C2}"/>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716728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470567" y="577255"/>
            <a:ext cx="3747111" cy="2142859"/>
          </a:xfrm>
        </p:spPr>
        <p:txBody>
          <a:bodyPr>
            <a:normAutofit/>
          </a:bodyPr>
          <a:lstStyle/>
          <a:p>
            <a:pPr algn="r"/>
            <a:r>
              <a:rPr lang="en-US" sz="5400" dirty="0"/>
              <a:t>LIMITED CLIENTELE</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5501256" y="694343"/>
            <a:ext cx="6288260" cy="5673057"/>
          </a:xfrm>
        </p:spPr>
        <p:txBody>
          <a:bodyPr>
            <a:normAutofit fontScale="92500"/>
          </a:bodyPr>
          <a:lstStyle/>
          <a:p>
            <a:pPr marL="0" indent="0">
              <a:lnSpc>
                <a:spcPct val="90000"/>
              </a:lnSpc>
              <a:buNone/>
            </a:pPr>
            <a:endParaRPr lang="en-US" sz="1700" dirty="0">
              <a:solidFill>
                <a:schemeClr val="tx1"/>
              </a:solidFill>
              <a:effectLst/>
              <a:ea typeface="Times New Roman" panose="02020603050405020304" pitchFamily="18" charset="0"/>
            </a:endParaRPr>
          </a:p>
          <a:p>
            <a:pPr marL="0" marR="0" lvl="0" indent="0" eaLnBrk="0" hangingPunct="0">
              <a:lnSpc>
                <a:spcPct val="90000"/>
              </a:lnSpc>
              <a:spcBef>
                <a:spcPts val="0"/>
              </a:spcBef>
              <a:spcAft>
                <a:spcPts val="0"/>
              </a:spcAft>
              <a:buSzPts val="1200"/>
              <a:buNone/>
              <a:tabLst>
                <a:tab pos="2971800" algn="ctr"/>
                <a:tab pos="5943600" algn="r"/>
                <a:tab pos="521335" algn="l"/>
                <a:tab pos="2971800" algn="ctr"/>
                <a:tab pos="5943600" algn="r"/>
              </a:tabLst>
            </a:pPr>
            <a:r>
              <a:rPr lang="en-US" sz="2400" b="1" spc="-10" dirty="0">
                <a:solidFill>
                  <a:schemeClr val="tx1"/>
                </a:solidFill>
                <a:ea typeface="Calibri" panose="020F0502020204030204" pitchFamily="34" charset="0"/>
                <a:cs typeface="Times New Roman" panose="02020603050405020304" pitchFamily="18" charset="0"/>
              </a:rPr>
              <a:t>Documentation for Family Size and Income</a:t>
            </a:r>
            <a:endParaRPr lang="en-US" sz="2400" b="1" spc="-10" dirty="0">
              <a:solidFill>
                <a:schemeClr val="tx1"/>
              </a:solidFill>
              <a:effectLst/>
              <a:ea typeface="Calibri" panose="020F0502020204030204" pitchFamily="34" charset="0"/>
              <a:cs typeface="Times New Roman" panose="02020603050405020304" pitchFamily="18" charset="0"/>
            </a:endParaRPr>
          </a:p>
          <a:p>
            <a:pPr marR="0" lvl="0" eaLnBrk="0" hangingPunct="0">
              <a:lnSpc>
                <a:spcPct val="90000"/>
              </a:lnSpc>
              <a:spcBef>
                <a:spcPts val="0"/>
              </a:spcBef>
              <a:spcAft>
                <a:spcPts val="0"/>
              </a:spcAft>
              <a:buSzPts val="1200"/>
              <a:buFont typeface="Wingdings" panose="05000000000000000000" pitchFamily="2" charset="2"/>
              <a:buChar char="v"/>
              <a:tabLst>
                <a:tab pos="2971800" algn="ctr"/>
                <a:tab pos="5943600" algn="r"/>
                <a:tab pos="521335" algn="l"/>
                <a:tab pos="2971800" algn="ctr"/>
                <a:tab pos="5943600" algn="r"/>
              </a:tabLst>
            </a:pPr>
            <a:endParaRPr lang="en-US" sz="2200" spc="-10" dirty="0">
              <a:solidFill>
                <a:schemeClr val="tx1"/>
              </a:solidFill>
              <a:effectLst/>
              <a:ea typeface="Calibri" panose="020F0502020204030204" pitchFamily="34" charset="0"/>
              <a:cs typeface="Times New Roman" panose="02020603050405020304" pitchFamily="18" charset="0"/>
            </a:endParaRPr>
          </a:p>
          <a:p>
            <a:pPr marR="0" lvl="0" eaLnBrk="0" hangingPunct="0">
              <a:lnSpc>
                <a:spcPct val="107000"/>
              </a:lnSpc>
              <a:spcBef>
                <a:spcPts val="0"/>
              </a:spcBef>
              <a:spcAft>
                <a:spcPts val="0"/>
              </a:spcAft>
              <a:buSzPct val="100000"/>
              <a:buFont typeface="Wingdings 3" panose="05040102010807070707" pitchFamily="18" charset="2"/>
              <a:buChar char=""/>
              <a:tabLst>
                <a:tab pos="978535" algn="l"/>
              </a:tabLst>
            </a:pPr>
            <a:r>
              <a:rPr lang="en-US" sz="2400" spc="-10" dirty="0">
                <a:solidFill>
                  <a:schemeClr val="tx1"/>
                </a:solidFill>
                <a:effectLst/>
                <a:ea typeface="Calibri" panose="020F0502020204030204" pitchFamily="34" charset="0"/>
              </a:rPr>
              <a:t>Requires gross amount, before any payroll deductions when calculating</a:t>
            </a:r>
            <a:r>
              <a:rPr lang="en-US" sz="2400" spc="-20" dirty="0">
                <a:solidFill>
                  <a:schemeClr val="tx1"/>
                </a:solidFill>
                <a:effectLst/>
                <a:ea typeface="Calibri" panose="020F0502020204030204" pitchFamily="34" charset="0"/>
              </a:rPr>
              <a:t> </a:t>
            </a:r>
            <a:r>
              <a:rPr lang="en-US" sz="2400" spc="-10" dirty="0">
                <a:solidFill>
                  <a:schemeClr val="tx1"/>
                </a:solidFill>
                <a:effectLst/>
                <a:ea typeface="Calibri" panose="020F0502020204030204" pitchFamily="34" charset="0"/>
              </a:rPr>
              <a:t>income.</a:t>
            </a:r>
            <a:endParaRPr lang="en-US" sz="2400" spc="-10" dirty="0">
              <a:solidFill>
                <a:schemeClr val="tx1"/>
              </a:solidFill>
              <a:effectLst/>
              <a:ea typeface="Times New Roman" panose="02020603050405020304" pitchFamily="18" charset="0"/>
            </a:endParaRPr>
          </a:p>
          <a:p>
            <a:pPr marR="0" lvl="0" eaLnBrk="0" hangingPunct="0">
              <a:lnSpc>
                <a:spcPct val="107000"/>
              </a:lnSpc>
              <a:spcBef>
                <a:spcPts val="0"/>
              </a:spcBef>
              <a:spcAft>
                <a:spcPts val="0"/>
              </a:spcAft>
              <a:buSzPct val="100000"/>
              <a:buFont typeface="Wingdings 3" panose="05040102010807070707" pitchFamily="18" charset="2"/>
              <a:buChar char=""/>
              <a:tabLst>
                <a:tab pos="978535" algn="l"/>
              </a:tabLst>
            </a:pPr>
            <a:r>
              <a:rPr lang="en-US" sz="2400" spc="-10" dirty="0">
                <a:solidFill>
                  <a:schemeClr val="tx1"/>
                </a:solidFill>
                <a:effectLst/>
                <a:ea typeface="Calibri" panose="020F0502020204030204" pitchFamily="34" charset="0"/>
              </a:rPr>
              <a:t>Income source must be current (</a:t>
            </a:r>
            <a:r>
              <a:rPr lang="en-US" sz="2400" b="1" i="1" spc="-10" dirty="0">
                <a:solidFill>
                  <a:schemeClr val="tx1"/>
                </a:solidFill>
                <a:effectLst/>
                <a:ea typeface="Calibri" panose="020F0502020204030204" pitchFamily="34" charset="0"/>
              </a:rPr>
              <a:t>within 90</a:t>
            </a:r>
            <a:r>
              <a:rPr lang="en-US" sz="2400" b="1" i="1" spc="5" dirty="0">
                <a:solidFill>
                  <a:schemeClr val="tx1"/>
                </a:solidFill>
                <a:effectLst/>
                <a:ea typeface="Calibri" panose="020F0502020204030204" pitchFamily="34" charset="0"/>
              </a:rPr>
              <a:t> </a:t>
            </a:r>
            <a:r>
              <a:rPr lang="en-US" sz="2400" b="1" i="1" spc="-10" dirty="0">
                <a:solidFill>
                  <a:schemeClr val="tx1"/>
                </a:solidFill>
                <a:effectLst/>
                <a:ea typeface="Calibri" panose="020F0502020204030204" pitchFamily="34" charset="0"/>
              </a:rPr>
              <a:t>days</a:t>
            </a:r>
            <a:r>
              <a:rPr lang="en-US" sz="2400" spc="-10" dirty="0">
                <a:solidFill>
                  <a:schemeClr val="tx1"/>
                </a:solidFill>
                <a:effectLst/>
                <a:ea typeface="Calibri" panose="020F0502020204030204" pitchFamily="34" charset="0"/>
              </a:rPr>
              <a:t>).</a:t>
            </a:r>
            <a:endParaRPr lang="en-US" sz="2400" spc="-10" dirty="0">
              <a:solidFill>
                <a:schemeClr val="tx1"/>
              </a:solidFill>
              <a:effectLst/>
              <a:ea typeface="Times New Roman" panose="02020603050405020304" pitchFamily="18" charset="0"/>
            </a:endParaRPr>
          </a:p>
          <a:p>
            <a:pPr lvl="1">
              <a:lnSpc>
                <a:spcPct val="90000"/>
              </a:lnSpc>
              <a:buFont typeface="Wingdings 3" panose="05040102010807070707" pitchFamily="18" charset="2"/>
              <a:buChar char=""/>
            </a:pPr>
            <a:r>
              <a:rPr lang="en-US" sz="2000" dirty="0">
                <a:solidFill>
                  <a:schemeClr val="tx1"/>
                </a:solidFill>
              </a:rPr>
              <a:t>Wages, salaries, overtime pay, commissions, fees, tips &amp; bonuses</a:t>
            </a:r>
          </a:p>
          <a:p>
            <a:pPr lvl="1">
              <a:lnSpc>
                <a:spcPct val="90000"/>
              </a:lnSpc>
              <a:buFont typeface="Wingdings 3" panose="05040102010807070707" pitchFamily="18" charset="2"/>
              <a:buChar char=""/>
            </a:pPr>
            <a:r>
              <a:rPr lang="en-US" sz="2000" dirty="0">
                <a:solidFill>
                  <a:schemeClr val="tx1"/>
                </a:solidFill>
              </a:rPr>
              <a:t>Unemployment payments</a:t>
            </a:r>
          </a:p>
          <a:p>
            <a:pPr lvl="1">
              <a:lnSpc>
                <a:spcPct val="90000"/>
              </a:lnSpc>
              <a:buFont typeface="Wingdings 3" panose="05040102010807070707" pitchFamily="18" charset="2"/>
              <a:buChar char=""/>
            </a:pPr>
            <a:r>
              <a:rPr lang="en-US" sz="2000" dirty="0">
                <a:solidFill>
                  <a:schemeClr val="tx1"/>
                </a:solidFill>
              </a:rPr>
              <a:t>Disability compensations</a:t>
            </a:r>
          </a:p>
          <a:p>
            <a:pPr lvl="1">
              <a:lnSpc>
                <a:spcPct val="90000"/>
              </a:lnSpc>
              <a:buFont typeface="Wingdings 3" panose="05040102010807070707" pitchFamily="18" charset="2"/>
              <a:buChar char=""/>
            </a:pPr>
            <a:r>
              <a:rPr lang="en-US" sz="2000" dirty="0">
                <a:solidFill>
                  <a:schemeClr val="tx1"/>
                </a:solidFill>
              </a:rPr>
              <a:t>Worker’s compensation</a:t>
            </a:r>
          </a:p>
          <a:p>
            <a:pPr lvl="1">
              <a:lnSpc>
                <a:spcPct val="90000"/>
              </a:lnSpc>
              <a:buFont typeface="Wingdings 3" panose="05040102010807070707" pitchFamily="18" charset="2"/>
              <a:buChar char=""/>
            </a:pPr>
            <a:r>
              <a:rPr lang="en-US" sz="2000" dirty="0">
                <a:solidFill>
                  <a:schemeClr val="tx1"/>
                </a:solidFill>
              </a:rPr>
              <a:t>Severance pay</a:t>
            </a:r>
          </a:p>
          <a:p>
            <a:pPr lvl="1">
              <a:lnSpc>
                <a:spcPct val="90000"/>
              </a:lnSpc>
              <a:buFont typeface="Wingdings 3" panose="05040102010807070707" pitchFamily="18" charset="2"/>
              <a:buChar char=""/>
            </a:pPr>
            <a:r>
              <a:rPr lang="en-US" sz="2000" dirty="0">
                <a:solidFill>
                  <a:schemeClr val="tx1"/>
                </a:solidFill>
              </a:rPr>
              <a:t>Alimony &amp; child support</a:t>
            </a:r>
          </a:p>
          <a:p>
            <a:pPr lvl="1">
              <a:lnSpc>
                <a:spcPct val="90000"/>
              </a:lnSpc>
              <a:buFont typeface="Wingdings 3" panose="05040102010807070707" pitchFamily="18" charset="2"/>
              <a:buChar char=""/>
            </a:pPr>
            <a:r>
              <a:rPr lang="en-US" sz="2000" dirty="0">
                <a:solidFill>
                  <a:schemeClr val="tx1"/>
                </a:solidFill>
              </a:rPr>
              <a:t>Social Security Income</a:t>
            </a:r>
          </a:p>
        </p:txBody>
      </p:sp>
      <p:pic>
        <p:nvPicPr>
          <p:cNvPr id="4" name="Picture 3">
            <a:extLst>
              <a:ext uri="{FF2B5EF4-FFF2-40B4-BE49-F238E27FC236}">
                <a16:creationId xmlns:a16="http://schemas.microsoft.com/office/drawing/2014/main" id="{F6E41D22-837A-AF38-AC47-3F9472016A2A}"/>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636903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77B8-3659-45D1-8981-566BAF3C87DA}"/>
              </a:ext>
            </a:extLst>
          </p:cNvPr>
          <p:cNvSpPr>
            <a:spLocks noGrp="1"/>
          </p:cNvSpPr>
          <p:nvPr>
            <p:ph type="title"/>
          </p:nvPr>
        </p:nvSpPr>
        <p:spPr>
          <a:xfrm>
            <a:off x="575225" y="523430"/>
            <a:ext cx="4625822" cy="2245407"/>
          </a:xfrm>
        </p:spPr>
        <p:txBody>
          <a:bodyPr>
            <a:normAutofit/>
          </a:bodyPr>
          <a:lstStyle/>
          <a:p>
            <a:pPr algn="r"/>
            <a:r>
              <a:rPr lang="en-US" sz="5200" cap="all" dirty="0"/>
              <a:t>Determining Eligibility</a:t>
            </a:r>
          </a:p>
        </p:txBody>
      </p:sp>
      <p:sp>
        <p:nvSpPr>
          <p:cNvPr id="3" name="Content Placeholder 2">
            <a:extLst>
              <a:ext uri="{FF2B5EF4-FFF2-40B4-BE49-F238E27FC236}">
                <a16:creationId xmlns:a16="http://schemas.microsoft.com/office/drawing/2014/main" id="{35A9F32F-48EA-46BD-A5C1-6E6773DC0356}"/>
              </a:ext>
            </a:extLst>
          </p:cNvPr>
          <p:cNvSpPr>
            <a:spLocks noGrp="1"/>
          </p:cNvSpPr>
          <p:nvPr>
            <p:ph idx="1"/>
          </p:nvPr>
        </p:nvSpPr>
        <p:spPr>
          <a:xfrm>
            <a:off x="5601962" y="1132983"/>
            <a:ext cx="5759026" cy="4592033"/>
          </a:xfrm>
        </p:spPr>
        <p:txBody>
          <a:bodyPr>
            <a:normAutofit/>
          </a:bodyPr>
          <a:lstStyle/>
          <a:p>
            <a:pPr marL="0" marR="0" indent="0" eaLnBrk="0" hangingPunct="0">
              <a:lnSpc>
                <a:spcPct val="107000"/>
              </a:lnSpc>
              <a:spcBef>
                <a:spcPts val="0"/>
              </a:spcBef>
              <a:spcAft>
                <a:spcPts val="0"/>
              </a:spcAft>
              <a:buNone/>
            </a:pPr>
            <a:r>
              <a:rPr lang="en-US" sz="2800" b="1" dirty="0">
                <a:solidFill>
                  <a:schemeClr val="tx1"/>
                </a:solidFill>
                <a:effectLst/>
                <a:ea typeface="Calibri" panose="020F0502020204030204" pitchFamily="34" charset="0"/>
              </a:rPr>
              <a:t>Infrastructure &amp; Public Facilities</a:t>
            </a:r>
          </a:p>
          <a:p>
            <a:pPr marR="0" eaLnBrk="0" hangingPunct="0">
              <a:lnSpc>
                <a:spcPct val="107000"/>
              </a:lnSpc>
              <a:spcBef>
                <a:spcPts val="0"/>
              </a:spcBef>
              <a:spcAft>
                <a:spcPts val="0"/>
              </a:spcAft>
              <a:buFont typeface="Wingdings 3" panose="05040102010807070707" pitchFamily="18" charset="2"/>
              <a:buChar char="´"/>
            </a:pPr>
            <a:r>
              <a:rPr lang="en-US" sz="2800" dirty="0">
                <a:solidFill>
                  <a:schemeClr val="tx1"/>
                </a:solidFill>
                <a:effectLst/>
                <a:ea typeface="Calibri" panose="020F0502020204030204" pitchFamily="34" charset="0"/>
              </a:rPr>
              <a:t>Low-Mod Area Benefit (LMA) (most common)</a:t>
            </a:r>
          </a:p>
          <a:p>
            <a:pPr marR="0" eaLnBrk="0" hangingPunct="0">
              <a:lnSpc>
                <a:spcPct val="107000"/>
              </a:lnSpc>
              <a:spcBef>
                <a:spcPts val="0"/>
              </a:spcBef>
              <a:spcAft>
                <a:spcPts val="0"/>
              </a:spcAft>
              <a:buFont typeface="Wingdings 3" panose="05040102010807070707" pitchFamily="18" charset="2"/>
              <a:buChar char="´"/>
            </a:pPr>
            <a:r>
              <a:rPr lang="en-US" sz="2800" dirty="0">
                <a:solidFill>
                  <a:schemeClr val="tx1"/>
                </a:solidFill>
                <a:effectLst/>
                <a:ea typeface="Calibri" panose="020F0502020204030204" pitchFamily="34" charset="0"/>
              </a:rPr>
              <a:t>Limited Clientele (LMC) (homeless shelters or group homes for special needs)</a:t>
            </a:r>
          </a:p>
          <a:p>
            <a:pPr marR="0" eaLnBrk="0" hangingPunct="0">
              <a:lnSpc>
                <a:spcPct val="107000"/>
              </a:lnSpc>
              <a:spcBef>
                <a:spcPts val="0"/>
              </a:spcBef>
              <a:spcAft>
                <a:spcPts val="0"/>
              </a:spcAft>
              <a:buFont typeface="Wingdings 3" panose="05040102010807070707" pitchFamily="18" charset="2"/>
              <a:buChar char="´"/>
            </a:pPr>
            <a:r>
              <a:rPr lang="en-US" sz="2800" dirty="0">
                <a:solidFill>
                  <a:schemeClr val="tx1"/>
                </a:solidFill>
                <a:effectLst/>
                <a:ea typeface="Calibri" panose="020F0502020204030204" pitchFamily="34" charset="0"/>
              </a:rPr>
              <a:t>Housing (housing to be occupied by LMI households)</a:t>
            </a:r>
            <a:endParaRPr lang="en-US" sz="2800"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BB9AD213-7E50-34AB-7988-8CEE1A4848E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462308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AAB07A1-3D7E-93D9-5B48-73F7B26171DE}"/>
              </a:ext>
            </a:extLst>
          </p:cNvPr>
          <p:cNvSpPr txBox="1"/>
          <p:nvPr/>
        </p:nvSpPr>
        <p:spPr>
          <a:xfrm>
            <a:off x="1692067" y="606751"/>
            <a:ext cx="5178751" cy="923330"/>
          </a:xfrm>
          <a:prstGeom prst="rect">
            <a:avLst/>
          </a:prstGeom>
          <a:noFill/>
        </p:spPr>
        <p:txBody>
          <a:bodyPr wrap="square" rtlCol="0">
            <a:spAutoFit/>
          </a:bodyPr>
          <a:lstStyle/>
          <a:p>
            <a:r>
              <a:rPr lang="en-US" sz="5400" dirty="0"/>
              <a:t>MATRIX CODES</a:t>
            </a:r>
          </a:p>
        </p:txBody>
      </p:sp>
      <p:sp>
        <p:nvSpPr>
          <p:cNvPr id="12" name="Content Placeholder 11">
            <a:extLst>
              <a:ext uri="{FF2B5EF4-FFF2-40B4-BE49-F238E27FC236}">
                <a16:creationId xmlns:a16="http://schemas.microsoft.com/office/drawing/2014/main" id="{738F7D36-B6C9-5C83-5B18-E7CF1499DC3B}"/>
              </a:ext>
            </a:extLst>
          </p:cNvPr>
          <p:cNvSpPr>
            <a:spLocks noGrp="1"/>
          </p:cNvSpPr>
          <p:nvPr>
            <p:ph idx="1"/>
          </p:nvPr>
        </p:nvSpPr>
        <p:spPr>
          <a:xfrm>
            <a:off x="2614850" y="2361077"/>
            <a:ext cx="8915400" cy="3777622"/>
          </a:xfrm>
        </p:spPr>
        <p:txBody>
          <a:bodyPr/>
          <a:lstStyle/>
          <a:p>
            <a:r>
              <a:rPr lang="en-US" sz="2400" dirty="0">
                <a:solidFill>
                  <a:schemeClr val="tx1"/>
                </a:solidFill>
                <a:ea typeface="Calibri" panose="020F0502020204030204" pitchFamily="34" charset="0"/>
                <a:cs typeface="Times New Roman" panose="02020603050405020304" pitchFamily="18" charset="0"/>
              </a:rPr>
              <a:t>Matrix codes are used to indicate—but do not establish—activity eligibility. </a:t>
            </a:r>
          </a:p>
          <a:p>
            <a:r>
              <a:rPr lang="en-US" sz="2400" dirty="0">
                <a:solidFill>
                  <a:schemeClr val="tx1"/>
                </a:solidFill>
                <a:effectLst/>
                <a:ea typeface="Calibri" panose="020F0502020204030204" pitchFamily="34" charset="0"/>
                <a:cs typeface="Times New Roman" panose="02020603050405020304" pitchFamily="18" charset="0"/>
              </a:rPr>
              <a:t>An activity must be eligible in accordance with the regulations at 570.201 – 570.207.</a:t>
            </a:r>
          </a:p>
          <a:p>
            <a:r>
              <a:rPr lang="en-US" sz="2400" dirty="0">
                <a:solidFill>
                  <a:schemeClr val="tx1"/>
                </a:solidFill>
                <a:ea typeface="Calibri" panose="020F0502020204030204" pitchFamily="34" charset="0"/>
                <a:cs typeface="Times New Roman" panose="02020603050405020304" pitchFamily="18" charset="0"/>
              </a:rPr>
              <a:t>Matrix codes categorize activities for reporting purposes.</a:t>
            </a:r>
          </a:p>
          <a:p>
            <a:pPr lvl="1"/>
            <a:r>
              <a:rPr lang="en-US" sz="2200" dirty="0">
                <a:solidFill>
                  <a:schemeClr val="tx1"/>
                </a:solidFill>
                <a:effectLst/>
                <a:ea typeface="Calibri" panose="020F0502020204030204" pitchFamily="34" charset="0"/>
                <a:cs typeface="Times New Roman" panose="02020603050405020304" pitchFamily="18" charset="0"/>
              </a:rPr>
              <a:t>I</a:t>
            </a:r>
            <a:r>
              <a:rPr lang="en-US" sz="2200" dirty="0">
                <a:solidFill>
                  <a:schemeClr val="tx1"/>
                </a:solidFill>
                <a:ea typeface="Calibri" panose="020F0502020204030204" pitchFamily="34" charset="0"/>
                <a:cs typeface="Times New Roman" panose="02020603050405020304" pitchFamily="18" charset="0"/>
              </a:rPr>
              <a:t>dentify the purpose</a:t>
            </a:r>
          </a:p>
          <a:p>
            <a:pPr lvl="1"/>
            <a:r>
              <a:rPr lang="en-US" sz="2200" dirty="0">
                <a:solidFill>
                  <a:schemeClr val="tx1"/>
                </a:solidFill>
                <a:effectLst/>
                <a:ea typeface="Calibri" panose="020F0502020204030204" pitchFamily="34" charset="0"/>
                <a:cs typeface="Times New Roman" panose="02020603050405020304" pitchFamily="18" charset="0"/>
              </a:rPr>
              <a:t>Determine the type of accomplishment units</a:t>
            </a:r>
          </a:p>
          <a:p>
            <a:endParaRPr lang="en-US" dirty="0">
              <a:solidFill>
                <a:schemeClr val="tx1"/>
              </a:solidFill>
            </a:endParaRPr>
          </a:p>
        </p:txBody>
      </p:sp>
      <p:pic>
        <p:nvPicPr>
          <p:cNvPr id="2" name="Picture 1">
            <a:extLst>
              <a:ext uri="{FF2B5EF4-FFF2-40B4-BE49-F238E27FC236}">
                <a16:creationId xmlns:a16="http://schemas.microsoft.com/office/drawing/2014/main" id="{7EA06DEE-0A4E-5AE6-1628-DD4AE63E45B1}"/>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4083450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08481" y="577255"/>
            <a:ext cx="4450131" cy="2407779"/>
          </a:xfrm>
        </p:spPr>
        <p:txBody>
          <a:bodyPr>
            <a:normAutofit fontScale="90000"/>
          </a:bodyPr>
          <a:lstStyle/>
          <a:p>
            <a:pPr algn="r"/>
            <a:r>
              <a:rPr lang="en-US" sz="5400" dirty="0"/>
              <a:t>GOALS AND PERFOMANCE MEASURES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888032" y="1684215"/>
            <a:ext cx="6288260" cy="2601637"/>
          </a:xfrm>
        </p:spPr>
        <p:txBody>
          <a:bodyPr>
            <a:normAutofit/>
          </a:bodyPr>
          <a:lstStyle/>
          <a:p>
            <a:pPr marL="0" indent="0">
              <a:lnSpc>
                <a:spcPct val="90000"/>
              </a:lnSpc>
              <a:buNone/>
            </a:pPr>
            <a:endParaRPr lang="en-US" sz="1700" dirty="0">
              <a:solidFill>
                <a:schemeClr val="tx1"/>
              </a:solidFill>
              <a:effectLst/>
              <a:latin typeface="Times New Roman" panose="02020603050405020304" pitchFamily="18" charset="0"/>
              <a:ea typeface="Times New Roman" panose="02020603050405020304" pitchFamily="18" charset="0"/>
            </a:endParaRPr>
          </a:p>
          <a:p>
            <a:pPr marL="0" marR="0" lvl="0" indent="0" eaLnBrk="0" hangingPunct="0">
              <a:lnSpc>
                <a:spcPct val="90000"/>
              </a:lnSpc>
              <a:spcBef>
                <a:spcPts val="0"/>
              </a:spcBef>
              <a:spcAft>
                <a:spcPts val="0"/>
              </a:spcAft>
              <a:buSzPts val="1200"/>
              <a:buNone/>
              <a:tabLst>
                <a:tab pos="2971800" algn="ctr"/>
                <a:tab pos="5943600" algn="r"/>
                <a:tab pos="521335" algn="l"/>
                <a:tab pos="2971800" algn="ctr"/>
                <a:tab pos="5943600" algn="r"/>
              </a:tabLst>
            </a:pPr>
            <a:endParaRPr lang="en-US" sz="1800" dirty="0">
              <a:solidFill>
                <a:schemeClr val="tx1"/>
              </a:solidFill>
              <a:latin typeface="Times New Roman" panose="02020603050405020304" pitchFamily="18" charset="0"/>
            </a:endParaRPr>
          </a:p>
          <a:p>
            <a:pPr lvl="1">
              <a:lnSpc>
                <a:spcPct val="90000"/>
              </a:lnSpc>
              <a:buFont typeface="Wingdings" panose="05000000000000000000" pitchFamily="2" charset="2"/>
              <a:buChar char="Ø"/>
            </a:pPr>
            <a:r>
              <a:rPr lang="en-US" sz="4800" dirty="0">
                <a:solidFill>
                  <a:schemeClr val="tx1"/>
                </a:solidFill>
              </a:rPr>
              <a:t>HUD DEFINITIONS</a:t>
            </a:r>
          </a:p>
        </p:txBody>
      </p:sp>
      <p:pic>
        <p:nvPicPr>
          <p:cNvPr id="4" name="Picture 3">
            <a:extLst>
              <a:ext uri="{FF2B5EF4-FFF2-40B4-BE49-F238E27FC236}">
                <a16:creationId xmlns:a16="http://schemas.microsoft.com/office/drawing/2014/main" id="{7145BB27-965E-4E0D-FAF2-73B183D94B5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50350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06DC-D9A0-40F1-8887-38EB96AE14B8}"/>
              </a:ext>
            </a:extLst>
          </p:cNvPr>
          <p:cNvSpPr>
            <a:spLocks noGrp="1"/>
          </p:cNvSpPr>
          <p:nvPr>
            <p:ph type="title"/>
          </p:nvPr>
        </p:nvSpPr>
        <p:spPr>
          <a:xfrm>
            <a:off x="1869361" y="595943"/>
            <a:ext cx="8911687" cy="774916"/>
          </a:xfrm>
        </p:spPr>
        <p:txBody>
          <a:bodyPr vert="horz" lIns="91440" tIns="45720" rIns="91440" bIns="45720" rtlCol="0" anchor="t">
            <a:normAutofit/>
          </a:bodyPr>
          <a:lstStyle/>
          <a:p>
            <a:r>
              <a:rPr lang="en-US" sz="3600" dirty="0"/>
              <a:t>WELCOME</a:t>
            </a:r>
          </a:p>
        </p:txBody>
      </p:sp>
      <p:sp>
        <p:nvSpPr>
          <p:cNvPr id="3" name="Text Placeholder 2">
            <a:extLst>
              <a:ext uri="{FF2B5EF4-FFF2-40B4-BE49-F238E27FC236}">
                <a16:creationId xmlns:a16="http://schemas.microsoft.com/office/drawing/2014/main" id="{CA6A8E3F-9C9D-4FD7-AFF4-5F9D067E3BDE}"/>
              </a:ext>
            </a:extLst>
          </p:cNvPr>
          <p:cNvSpPr>
            <a:spLocks noGrp="1"/>
          </p:cNvSpPr>
          <p:nvPr>
            <p:ph type="body" idx="1"/>
          </p:nvPr>
        </p:nvSpPr>
        <p:spPr>
          <a:xfrm>
            <a:off x="2582298" y="2430472"/>
            <a:ext cx="5835121" cy="3440976"/>
          </a:xfrm>
        </p:spPr>
        <p:txBody>
          <a:bodyPr vert="horz" lIns="91440" tIns="45720" rIns="91440" bIns="45720" rtlCol="0">
            <a:normAutofit/>
          </a:bodyPr>
          <a:lstStyle/>
          <a:p>
            <a:pPr>
              <a:buFont typeface="Wingdings 3" charset="2"/>
              <a:buChar char=""/>
            </a:pPr>
            <a:r>
              <a:rPr lang="en-US" sz="2400" dirty="0">
                <a:solidFill>
                  <a:schemeClr val="tx1">
                    <a:lumMod val="75000"/>
                    <a:lumOff val="25000"/>
                  </a:schemeClr>
                </a:solidFill>
              </a:rPr>
              <a:t>Subrecipients are a fundamental part of the CDBG program. Your participation provides:</a:t>
            </a:r>
          </a:p>
          <a:p>
            <a:pPr lvl="1">
              <a:buFont typeface="Wingdings 3" charset="2"/>
              <a:buChar char=""/>
            </a:pPr>
            <a:r>
              <a:rPr lang="en-US" sz="2400" dirty="0">
                <a:solidFill>
                  <a:schemeClr val="tx1">
                    <a:lumMod val="75000"/>
                    <a:lumOff val="25000"/>
                  </a:schemeClr>
                </a:solidFill>
                <a:effectLst/>
              </a:rPr>
              <a:t>Access to, and knowledge of, the specific neighborhoods and beneficiaries </a:t>
            </a:r>
            <a:endParaRPr lang="en-US" sz="2400" dirty="0">
              <a:solidFill>
                <a:schemeClr val="tx1">
                  <a:lumMod val="75000"/>
                  <a:lumOff val="25000"/>
                </a:schemeClr>
              </a:solidFill>
            </a:endParaRPr>
          </a:p>
          <a:p>
            <a:pPr lvl="1">
              <a:buFont typeface="Wingdings 3" charset="2"/>
              <a:buChar char=""/>
            </a:pPr>
            <a:r>
              <a:rPr lang="en-US" sz="2400" dirty="0">
                <a:solidFill>
                  <a:schemeClr val="tx1">
                    <a:lumMod val="75000"/>
                    <a:lumOff val="25000"/>
                  </a:schemeClr>
                </a:solidFill>
                <a:effectLst/>
              </a:rPr>
              <a:t>Technical </a:t>
            </a:r>
            <a:r>
              <a:rPr lang="en-US" sz="2400" dirty="0">
                <a:solidFill>
                  <a:schemeClr val="tx1">
                    <a:lumMod val="75000"/>
                    <a:lumOff val="25000"/>
                  </a:schemeClr>
                </a:solidFill>
              </a:rPr>
              <a:t>&amp; managerial capacity</a:t>
            </a:r>
          </a:p>
          <a:p>
            <a:pPr lvl="1">
              <a:buFont typeface="Wingdings 3" charset="2"/>
              <a:buChar char=""/>
            </a:pPr>
            <a:endParaRPr lang="en-US" dirty="0">
              <a:solidFill>
                <a:schemeClr val="tx1">
                  <a:lumMod val="75000"/>
                  <a:lumOff val="25000"/>
                </a:schemeClr>
              </a:solidFill>
              <a:effectLst/>
            </a:endParaRPr>
          </a:p>
          <a:p>
            <a:pPr>
              <a:buFont typeface="Wingdings 3" charset="2"/>
              <a:buChar char=""/>
            </a:pPr>
            <a:endParaRPr lang="en-US" dirty="0">
              <a:solidFill>
                <a:schemeClr val="tx1">
                  <a:lumMod val="75000"/>
                  <a:lumOff val="25000"/>
                </a:schemeClr>
              </a:solidFill>
              <a:effectLst/>
            </a:endParaRPr>
          </a:p>
          <a:p>
            <a:pPr>
              <a:buFont typeface="Wingdings 3" charset="2"/>
              <a:buChar char=""/>
            </a:pPr>
            <a:endParaRPr lang="en-US" dirty="0">
              <a:solidFill>
                <a:schemeClr val="tx1">
                  <a:lumMod val="75000"/>
                  <a:lumOff val="25000"/>
                </a:schemeClr>
              </a:solidFill>
            </a:endParaRPr>
          </a:p>
        </p:txBody>
      </p:sp>
      <p:pic>
        <p:nvPicPr>
          <p:cNvPr id="6" name="Picture 5">
            <a:extLst>
              <a:ext uri="{FF2B5EF4-FFF2-40B4-BE49-F238E27FC236}">
                <a16:creationId xmlns:a16="http://schemas.microsoft.com/office/drawing/2014/main" id="{B6158B8D-79E5-E602-81E8-8C05E64E0EB8}"/>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681829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08481" y="577255"/>
            <a:ext cx="2705307" cy="2407779"/>
          </a:xfrm>
        </p:spPr>
        <p:txBody>
          <a:bodyPr>
            <a:normAutofit/>
          </a:bodyPr>
          <a:lstStyle/>
          <a:p>
            <a:pPr algn="r"/>
            <a:r>
              <a:rPr lang="en-US" sz="5400" dirty="0"/>
              <a:t>GOALS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590661" y="577255"/>
            <a:ext cx="6615403" cy="4939109"/>
          </a:xfrm>
        </p:spPr>
        <p:txBody>
          <a:bodyPr>
            <a:normAutofit/>
          </a:bodyPr>
          <a:lstStyle/>
          <a:p>
            <a:pPr marL="6985" marR="0" indent="0" algn="just">
              <a:spcBef>
                <a:spcPts val="0"/>
              </a:spcBef>
              <a:spcAft>
                <a:spcPts val="0"/>
              </a:spcAft>
              <a:buNone/>
            </a:pPr>
            <a:r>
              <a:rPr lang="en-US" sz="1800" dirty="0">
                <a:solidFill>
                  <a:srgbClr val="0E0E0E"/>
                </a:solidFill>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6985" marR="0" indent="0">
              <a:spcBef>
                <a:spcPts val="0"/>
              </a:spcBef>
              <a:spcAft>
                <a:spcPts val="0"/>
              </a:spcAft>
              <a:buNone/>
            </a:pPr>
            <a:r>
              <a:rPr lang="en-US" dirty="0">
                <a:solidFill>
                  <a:srgbClr val="0E0E0E"/>
                </a:solidFill>
                <a:effectLst/>
                <a:latin typeface="Times New Roman" panose="02020603050405020304" pitchFamily="18" charset="0"/>
                <a:ea typeface="Calibri" panose="020F0502020204030204" pitchFamily="34" charset="0"/>
              </a:rPr>
              <a:t>Goals closely mirror the statutory objectives of the program. The goals are framed broadly to capture the range of community impacts that occur because of program activities.</a:t>
            </a:r>
            <a:endParaRPr lang="en-US" dirty="0">
              <a:effectLst/>
              <a:latin typeface="Times New Roman" panose="02020603050405020304" pitchFamily="18" charset="0"/>
              <a:ea typeface="Times New Roman" panose="02020603050405020304" pitchFamily="18" charset="0"/>
            </a:endParaRPr>
          </a:p>
          <a:p>
            <a:pPr marL="6985" marR="0" indent="0">
              <a:spcBef>
                <a:spcPts val="0"/>
              </a:spcBef>
              <a:spcAft>
                <a:spcPts val="0"/>
              </a:spcAft>
              <a:buNone/>
            </a:pPr>
            <a:r>
              <a:rPr lang="en-US" dirty="0">
                <a:solidFill>
                  <a:srgbClr val="0E0E0E"/>
                </a:solidFill>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Times New Roman" panose="02020603050405020304" pitchFamily="18" charset="0"/>
            </a:endParaRPr>
          </a:p>
          <a:p>
            <a:pPr marL="521335" marR="0">
              <a:spcBef>
                <a:spcPts val="0"/>
              </a:spcBef>
              <a:spcAft>
                <a:spcPts val="0"/>
              </a:spcAft>
            </a:pPr>
            <a:r>
              <a:rPr lang="en-US"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Creating a Suitable Living Environment</a:t>
            </a:r>
            <a:r>
              <a:rPr lang="en-US" dirty="0">
                <a:solidFill>
                  <a:schemeClr val="tx1"/>
                </a:solidFill>
                <a:effectLst/>
                <a:latin typeface="Times New Roman" panose="02020603050405020304" pitchFamily="18" charset="0"/>
                <a:ea typeface="Calibri" panose="020F0502020204030204" pitchFamily="34" charset="0"/>
              </a:rPr>
              <a:t> </a:t>
            </a:r>
            <a:r>
              <a:rPr lang="en-US" dirty="0">
                <a:solidFill>
                  <a:srgbClr val="0F0F0F"/>
                </a:solidFill>
                <a:effectLst/>
                <a:latin typeface="Times New Roman" panose="02020603050405020304" pitchFamily="18" charset="0"/>
                <a:ea typeface="Calibri" panose="020F0502020204030204" pitchFamily="34" charset="0"/>
              </a:rPr>
              <a:t>- Activities that are designed to benefit communities, families, or individuals by addressing issues in their living environment. </a:t>
            </a:r>
          </a:p>
          <a:p>
            <a:pPr marL="521335" marR="0">
              <a:spcBef>
                <a:spcPts val="0"/>
              </a:spcBef>
              <a:spcAft>
                <a:spcPts val="0"/>
              </a:spcAft>
            </a:pPr>
            <a:r>
              <a:rPr lang="en-US"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Providing Decent Housing</a:t>
            </a:r>
            <a:r>
              <a:rPr lang="en-US" dirty="0">
                <a:solidFill>
                  <a:schemeClr val="tx1"/>
                </a:solidFill>
                <a:effectLst/>
                <a:latin typeface="Times New Roman" panose="02020603050405020304" pitchFamily="18" charset="0"/>
                <a:ea typeface="Calibri" panose="020F0502020204030204" pitchFamily="34" charset="0"/>
              </a:rPr>
              <a:t> </a:t>
            </a:r>
            <a:r>
              <a:rPr lang="en-US" dirty="0">
                <a:solidFill>
                  <a:srgbClr val="0E0E0E"/>
                </a:solidFill>
                <a:effectLst/>
                <a:latin typeface="Times New Roman" panose="02020603050405020304" pitchFamily="18" charset="0"/>
                <a:ea typeface="Calibri" panose="020F0502020204030204" pitchFamily="34" charset="0"/>
              </a:rPr>
              <a:t>- Covers the wide range of housing activities that could be undertaken with CDBG funds. </a:t>
            </a:r>
          </a:p>
          <a:p>
            <a:pPr marL="521335" marR="0">
              <a:spcBef>
                <a:spcPts val="0"/>
              </a:spcBef>
              <a:spcAft>
                <a:spcPts val="0"/>
              </a:spcAft>
            </a:pPr>
            <a:r>
              <a:rPr lang="en-US"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Creating Economic Opportunities</a:t>
            </a:r>
            <a:r>
              <a:rPr lang="en-US" dirty="0">
                <a:solidFill>
                  <a:schemeClr val="tx1"/>
                </a:solidFill>
                <a:effectLst/>
                <a:latin typeface="Times New Roman" panose="02020603050405020304" pitchFamily="18" charset="0"/>
                <a:ea typeface="Calibri" panose="020F0502020204030204" pitchFamily="34" charset="0"/>
              </a:rPr>
              <a:t> </a:t>
            </a:r>
            <a:r>
              <a:rPr lang="en-US" dirty="0">
                <a:solidFill>
                  <a:srgbClr val="0F0F0F"/>
                </a:solidFill>
                <a:effectLst/>
                <a:latin typeface="Times New Roman" panose="02020603050405020304" pitchFamily="18" charset="0"/>
                <a:ea typeface="Calibri" panose="020F0502020204030204" pitchFamily="34" charset="0"/>
              </a:rPr>
              <a:t>- Applies to activities related to economic development, commercial revitalization, or job creation.</a:t>
            </a:r>
            <a:endParaRPr lang="en-US"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145BB27-965E-4E0D-FAF2-73B183D94B5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96015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08481" y="577255"/>
            <a:ext cx="4067576" cy="2407779"/>
          </a:xfrm>
        </p:spPr>
        <p:txBody>
          <a:bodyPr>
            <a:normAutofit/>
          </a:bodyPr>
          <a:lstStyle/>
          <a:p>
            <a:pPr algn="r"/>
            <a:r>
              <a:rPr lang="en-US" sz="5400" dirty="0"/>
              <a:t>OUTCOMES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581331" y="484570"/>
            <a:ext cx="7091266" cy="5888859"/>
          </a:xfrm>
        </p:spPr>
        <p:txBody>
          <a:bodyPr>
            <a:normAutofit lnSpcReduction="10000"/>
          </a:bodyPr>
          <a:lstStyle/>
          <a:p>
            <a:pPr marL="6985" marR="0" indent="0" algn="just">
              <a:spcBef>
                <a:spcPts val="0"/>
              </a:spcBef>
              <a:spcAft>
                <a:spcPts val="0"/>
              </a:spcAft>
              <a:buNone/>
            </a:pPr>
            <a:r>
              <a:rPr lang="en-US" sz="1800" dirty="0">
                <a:solidFill>
                  <a:srgbClr val="0E0E0E"/>
                </a:solidFill>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6985" marR="0" indent="0">
              <a:spcBef>
                <a:spcPts val="0"/>
              </a:spcBef>
              <a:spcAft>
                <a:spcPts val="0"/>
              </a:spcAft>
              <a:buNone/>
            </a:pPr>
            <a:r>
              <a:rPr lang="en-US" dirty="0">
                <a:solidFill>
                  <a:srgbClr val="0E0E0E"/>
                </a:solidFill>
                <a:effectLst/>
                <a:latin typeface="Times New Roman" panose="02020603050405020304" pitchFamily="18" charset="0"/>
                <a:ea typeface="Calibri" panose="020F0502020204030204" pitchFamily="34" charset="0"/>
              </a:rPr>
              <a:t>Outcomes help further refine the activity goal and is designed to capture the nature of the change or the expected result of the goal that an activity seeks to achieve. Outcomes correspond to the question "What is the type of change the activity is seeking? Or what is the expected result of the activity?"</a:t>
            </a:r>
            <a:endParaRPr lang="en-US" dirty="0">
              <a:effectLst/>
              <a:latin typeface="Times New Roman" panose="02020603050405020304" pitchFamily="18" charset="0"/>
              <a:ea typeface="Times New Roman" panose="02020603050405020304" pitchFamily="18" charset="0"/>
            </a:endParaRPr>
          </a:p>
          <a:p>
            <a:pPr marL="6985" marR="0" indent="0">
              <a:spcBef>
                <a:spcPts val="0"/>
              </a:spcBef>
              <a:spcAft>
                <a:spcPts val="0"/>
              </a:spcAft>
              <a:buNone/>
            </a:pPr>
            <a:r>
              <a:rPr lang="en-US" dirty="0">
                <a:solidFill>
                  <a:srgbClr val="0E0E0E"/>
                </a:solidFill>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Times New Roman" panose="02020603050405020304" pitchFamily="18" charset="0"/>
            </a:endParaRPr>
          </a:p>
          <a:p>
            <a:pPr marL="521335" marR="0">
              <a:spcBef>
                <a:spcPts val="0"/>
              </a:spcBef>
              <a:spcAft>
                <a:spcPts val="0"/>
              </a:spcAft>
            </a:pPr>
            <a:r>
              <a:rPr lang="en-US"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Availability/Accessibility</a:t>
            </a:r>
            <a:r>
              <a:rPr lang="en-US" dirty="0">
                <a:solidFill>
                  <a:schemeClr val="tx1"/>
                </a:solidFill>
                <a:effectLst/>
                <a:latin typeface="Times New Roman" panose="02020603050405020304" pitchFamily="18" charset="0"/>
                <a:ea typeface="Calibri" panose="020F0502020204030204" pitchFamily="34" charset="0"/>
              </a:rPr>
              <a:t> </a:t>
            </a:r>
            <a:r>
              <a:rPr lang="en-US" dirty="0">
                <a:solidFill>
                  <a:srgbClr val="101010"/>
                </a:solidFill>
                <a:effectLst/>
                <a:latin typeface="Times New Roman" panose="02020603050405020304" pitchFamily="18" charset="0"/>
                <a:ea typeface="Calibri" panose="020F0502020204030204" pitchFamily="34" charset="0"/>
              </a:rPr>
              <a:t>- Applies to activities that make services, infrastructure, public services, public facilities, housing, or shelter available or accessible to LMI people, including persons with disabilities. </a:t>
            </a:r>
          </a:p>
          <a:p>
            <a:pPr marL="521335" marR="0">
              <a:spcBef>
                <a:spcPts val="0"/>
              </a:spcBef>
              <a:spcAft>
                <a:spcPts val="0"/>
              </a:spcAft>
            </a:pPr>
            <a:r>
              <a:rPr lang="en-US"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Affordability</a:t>
            </a:r>
            <a:r>
              <a:rPr lang="en-US" dirty="0">
                <a:solidFill>
                  <a:srgbClr val="101010"/>
                </a:solidFill>
                <a:effectLst/>
                <a:latin typeface="Times New Roman" panose="02020603050405020304" pitchFamily="18" charset="0"/>
                <a:ea typeface="Calibri" panose="020F0502020204030204" pitchFamily="34" charset="0"/>
              </a:rPr>
              <a:t> - Applies to activities that provide affordability in a variety of ways to LMI people such as lowering the cost, improving the quality, or increasing the affordability of a product or service to benefit a low-income household.</a:t>
            </a:r>
            <a:endParaRPr lang="en-US" dirty="0">
              <a:effectLst/>
              <a:latin typeface="Times New Roman" panose="02020603050405020304" pitchFamily="18" charset="0"/>
              <a:ea typeface="Times New Roman" panose="02020603050405020304" pitchFamily="18" charset="0"/>
            </a:endParaRPr>
          </a:p>
          <a:p>
            <a:pPr marL="521335" marR="0">
              <a:spcBef>
                <a:spcPts val="0"/>
              </a:spcBef>
              <a:spcAft>
                <a:spcPts val="0"/>
              </a:spcAft>
            </a:pPr>
            <a:r>
              <a:rPr lang="en-US"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Sustainability</a:t>
            </a:r>
            <a:r>
              <a:rPr lang="en-US" dirty="0">
                <a:solidFill>
                  <a:srgbClr val="111111"/>
                </a:solidFill>
                <a:effectLst/>
                <a:latin typeface="Times New Roman" panose="02020603050405020304" pitchFamily="18" charset="0"/>
                <a:ea typeface="Calibri" panose="020F0502020204030204" pitchFamily="34" charset="0"/>
              </a:rPr>
              <a:t> - Applies to activities that are aimed at improving communities or neighborhoods, helping to make them livable or viable by providing benefit to persons of LMI or by removing or eliminating slums or blighted areas, through multiple activities or services that sustain communities or neighborhoods.</a:t>
            </a:r>
            <a:endParaRPr lang="en-US"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145BB27-965E-4E0D-FAF2-73B183D94B5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23679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08481" y="577255"/>
            <a:ext cx="3405103" cy="2407779"/>
          </a:xfrm>
        </p:spPr>
        <p:txBody>
          <a:bodyPr>
            <a:normAutofit/>
          </a:bodyPr>
          <a:lstStyle/>
          <a:p>
            <a:pPr algn="r"/>
            <a:r>
              <a:rPr lang="en-US" sz="5400" dirty="0"/>
              <a:t>Outputs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495087" y="1151384"/>
            <a:ext cx="5999148" cy="3667300"/>
          </a:xfrm>
        </p:spPr>
        <p:txBody>
          <a:bodyPr>
            <a:normAutofit/>
          </a:bodyPr>
          <a:lstStyle/>
          <a:p>
            <a:pPr marL="6985" marR="0" indent="0" algn="just">
              <a:spcBef>
                <a:spcPts val="0"/>
              </a:spcBef>
              <a:spcAft>
                <a:spcPts val="0"/>
              </a:spcAft>
              <a:buNone/>
            </a:pPr>
            <a:r>
              <a:rPr lang="en-US" sz="1800" dirty="0">
                <a:solidFill>
                  <a:srgbClr val="0E0E0E"/>
                </a:solidFill>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6985" marR="0" indent="0">
              <a:spcBef>
                <a:spcPts val="0"/>
              </a:spcBef>
              <a:spcAft>
                <a:spcPts val="0"/>
              </a:spcAft>
              <a:buNone/>
            </a:pPr>
            <a:r>
              <a:rPr lang="en-US" sz="3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Outputs are the quantifiable products of the project.  They are usually measured in terms of the volume of work accomplished, such as the number of low or very low-income people served. </a:t>
            </a:r>
            <a:r>
              <a:rPr lang="en-US" sz="3200" dirty="0">
                <a:solidFill>
                  <a:schemeClr val="tx1"/>
                </a:solidFill>
                <a:effectLst/>
                <a:latin typeface="Times New Roman" panose="02020603050405020304" pitchFamily="18" charset="0"/>
                <a:ea typeface="Calibri" panose="020F0502020204030204" pitchFamily="34" charset="0"/>
              </a:rPr>
              <a:t> </a:t>
            </a:r>
            <a:endParaRPr lang="en-US" sz="3200" dirty="0">
              <a:solidFill>
                <a:schemeClr val="tx1"/>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145BB27-965E-4E0D-FAF2-73B183D94B5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90993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53683" y="577255"/>
            <a:ext cx="4192437" cy="2407779"/>
          </a:xfrm>
        </p:spPr>
        <p:txBody>
          <a:bodyPr>
            <a:normAutofit/>
          </a:bodyPr>
          <a:lstStyle/>
          <a:p>
            <a:pPr algn="r"/>
            <a:r>
              <a:rPr lang="en-US" sz="5400" dirty="0"/>
              <a:t>milestones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5112134" y="1897810"/>
            <a:ext cx="5999148" cy="2920873"/>
          </a:xfrm>
        </p:spPr>
        <p:txBody>
          <a:bodyPr>
            <a:normAutofit/>
          </a:bodyPr>
          <a:lstStyle/>
          <a:p>
            <a:pPr marL="6985" marR="0" indent="0" algn="just">
              <a:spcBef>
                <a:spcPts val="0"/>
              </a:spcBef>
              <a:spcAft>
                <a:spcPts val="0"/>
              </a:spcAft>
              <a:buNone/>
            </a:pPr>
            <a:r>
              <a:rPr lang="en-US" sz="1800" dirty="0">
                <a:solidFill>
                  <a:srgbClr val="0E0E0E"/>
                </a:solidFill>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6985" marR="0" indent="0">
              <a:spcBef>
                <a:spcPts val="0"/>
              </a:spcBef>
              <a:spcAft>
                <a:spcPts val="0"/>
              </a:spcAft>
              <a:buNone/>
            </a:pPr>
            <a:r>
              <a:rPr lang="en-US" sz="3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Key milestones from the beginning of the project to the end.</a:t>
            </a:r>
          </a:p>
          <a:p>
            <a:pPr marL="464185" indent="-457200">
              <a:spcBef>
                <a:spcPts val="0"/>
              </a:spcBef>
              <a:spcAft>
                <a:spcPts val="0"/>
              </a:spcAft>
            </a:pPr>
            <a:r>
              <a:rPr lang="en-US" sz="3200" dirty="0">
                <a:solidFill>
                  <a:schemeClr val="tx1"/>
                </a:solidFill>
                <a:latin typeface="Calibri" panose="020F0502020204030204" pitchFamily="34" charset="0"/>
                <a:ea typeface="Times New Roman" panose="02020603050405020304" pitchFamily="18" charset="0"/>
                <a:cs typeface="Arial" panose="020B0604020202020204" pitchFamily="34" charset="0"/>
              </a:rPr>
              <a:t>Construction timeline</a:t>
            </a:r>
          </a:p>
          <a:p>
            <a:pPr marL="464185" indent="-457200">
              <a:spcBef>
                <a:spcPts val="0"/>
              </a:spcBef>
              <a:spcAft>
                <a:spcPts val="0"/>
              </a:spcAft>
            </a:pPr>
            <a:r>
              <a:rPr lang="en-US" sz="3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Invoice submittals </a:t>
            </a:r>
          </a:p>
          <a:p>
            <a:pPr marL="464185" indent="-457200">
              <a:spcBef>
                <a:spcPts val="0"/>
              </a:spcBef>
              <a:spcAft>
                <a:spcPts val="0"/>
              </a:spcAft>
            </a:pPr>
            <a:r>
              <a:rPr lang="en-US" sz="3200" dirty="0">
                <a:solidFill>
                  <a:schemeClr val="tx1"/>
                </a:solidFill>
                <a:latin typeface="Calibri" panose="020F0502020204030204" pitchFamily="34" charset="0"/>
                <a:ea typeface="Times New Roman" panose="02020603050405020304" pitchFamily="18" charset="0"/>
                <a:cs typeface="Arial" panose="020B0604020202020204" pitchFamily="34" charset="0"/>
              </a:rPr>
              <a:t>Key dates</a:t>
            </a:r>
            <a:endParaRPr lang="en-US" sz="3200" dirty="0">
              <a:solidFill>
                <a:schemeClr val="tx1"/>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145BB27-965E-4E0D-FAF2-73B183D94B5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423374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08481" y="577255"/>
            <a:ext cx="3747111" cy="2407779"/>
          </a:xfrm>
        </p:spPr>
        <p:txBody>
          <a:bodyPr>
            <a:normAutofit/>
          </a:bodyPr>
          <a:lstStyle/>
          <a:p>
            <a:pPr algn="r"/>
            <a:r>
              <a:rPr lang="en-US" sz="5400" dirty="0"/>
              <a:t>SCOPE </a:t>
            </a:r>
            <a:br>
              <a:rPr lang="en-US" sz="5400" dirty="0"/>
            </a:br>
            <a:r>
              <a:rPr lang="en-US" sz="5400" dirty="0"/>
              <a:t>OF WORK</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888032" y="1684215"/>
            <a:ext cx="6288260" cy="2601637"/>
          </a:xfrm>
        </p:spPr>
        <p:txBody>
          <a:bodyPr>
            <a:normAutofit/>
          </a:bodyPr>
          <a:lstStyle/>
          <a:p>
            <a:pPr marL="0" indent="0">
              <a:lnSpc>
                <a:spcPct val="90000"/>
              </a:lnSpc>
              <a:buNone/>
            </a:pPr>
            <a:endParaRPr lang="en-US" sz="1700" dirty="0">
              <a:solidFill>
                <a:schemeClr val="tx1"/>
              </a:solidFill>
              <a:effectLst/>
              <a:latin typeface="Times New Roman" panose="02020603050405020304" pitchFamily="18" charset="0"/>
              <a:ea typeface="Times New Roman" panose="02020603050405020304" pitchFamily="18" charset="0"/>
            </a:endParaRPr>
          </a:p>
          <a:p>
            <a:pPr marL="0" marR="0" lvl="0" indent="0" eaLnBrk="0" hangingPunct="0">
              <a:lnSpc>
                <a:spcPct val="90000"/>
              </a:lnSpc>
              <a:spcBef>
                <a:spcPts val="0"/>
              </a:spcBef>
              <a:spcAft>
                <a:spcPts val="0"/>
              </a:spcAft>
              <a:buSzPts val="1200"/>
              <a:buNone/>
              <a:tabLst>
                <a:tab pos="2971800" algn="ctr"/>
                <a:tab pos="5943600" algn="r"/>
                <a:tab pos="521335" algn="l"/>
                <a:tab pos="2971800" algn="ctr"/>
                <a:tab pos="5943600" algn="r"/>
              </a:tabLst>
            </a:pPr>
            <a:endParaRPr lang="en-US" sz="1800" dirty="0">
              <a:solidFill>
                <a:schemeClr val="tx1"/>
              </a:solidFill>
              <a:latin typeface="Times New Roman" panose="02020603050405020304" pitchFamily="18" charset="0"/>
            </a:endParaRPr>
          </a:p>
          <a:p>
            <a:pPr marL="457200" lvl="1" indent="0">
              <a:lnSpc>
                <a:spcPct val="90000"/>
              </a:lnSpc>
              <a:buNone/>
            </a:pPr>
            <a:r>
              <a:rPr lang="en-US" sz="4800" dirty="0">
                <a:solidFill>
                  <a:schemeClr val="tx1"/>
                </a:solidFill>
              </a:rPr>
              <a:t>APPENDIX A: SCOPE OF SERVICE</a:t>
            </a:r>
          </a:p>
        </p:txBody>
      </p:sp>
      <p:pic>
        <p:nvPicPr>
          <p:cNvPr id="4" name="Picture 3">
            <a:extLst>
              <a:ext uri="{FF2B5EF4-FFF2-40B4-BE49-F238E27FC236}">
                <a16:creationId xmlns:a16="http://schemas.microsoft.com/office/drawing/2014/main" id="{7145BB27-965E-4E0D-FAF2-73B183D94B5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67386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484536" y="514885"/>
            <a:ext cx="4082751" cy="2228316"/>
          </a:xfrm>
        </p:spPr>
        <p:txBody>
          <a:bodyPr>
            <a:normAutofit/>
          </a:bodyPr>
          <a:lstStyle/>
          <a:p>
            <a:pPr algn="r"/>
            <a:r>
              <a:rPr lang="en-US" sz="5400" cap="all" dirty="0"/>
              <a:t>Program</a:t>
            </a:r>
            <a:br>
              <a:rPr lang="en-US" sz="5400" cap="all" dirty="0"/>
            </a:br>
            <a:r>
              <a:rPr lang="en-US" sz="5400" cap="all" dirty="0"/>
              <a:t> Reports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5475865" y="1068878"/>
            <a:ext cx="4878959" cy="4720243"/>
          </a:xfrm>
        </p:spPr>
        <p:txBody>
          <a:bodyPr>
            <a:normAutofit fontScale="92500" lnSpcReduction="10000"/>
          </a:bodyPr>
          <a:lstStyle/>
          <a:p>
            <a:pPr marL="0" indent="0">
              <a:spcBef>
                <a:spcPts val="0"/>
              </a:spcBef>
              <a:spcAft>
                <a:spcPts val="800"/>
              </a:spcAft>
              <a:buNone/>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b="1" dirty="0">
                <a:solidFill>
                  <a:schemeClr val="tx1"/>
                </a:solidFill>
                <a:effectLst/>
                <a:ea typeface="Calibri" panose="020F0502020204030204" pitchFamily="34" charset="0"/>
              </a:rPr>
              <a:t>Monthly Progress reports are due by the 15</a:t>
            </a:r>
            <a:r>
              <a:rPr lang="en-US" sz="2800" b="1" baseline="30000" dirty="0">
                <a:solidFill>
                  <a:schemeClr val="tx1"/>
                </a:solidFill>
                <a:effectLst/>
                <a:ea typeface="Calibri" panose="020F0502020204030204" pitchFamily="34" charset="0"/>
              </a:rPr>
              <a:t>th</a:t>
            </a:r>
            <a:r>
              <a:rPr lang="en-US" sz="2800" b="1" dirty="0">
                <a:solidFill>
                  <a:schemeClr val="tx1"/>
                </a:solidFill>
                <a:effectLst/>
                <a:ea typeface="Calibri" panose="020F0502020204030204" pitchFamily="34" charset="0"/>
              </a:rPr>
              <a:t> of each month.</a:t>
            </a:r>
          </a:p>
          <a:p>
            <a:pPr marL="0" indent="0">
              <a:spcBef>
                <a:spcPts val="0"/>
              </a:spcBef>
              <a:spcAft>
                <a:spcPts val="800"/>
              </a:spcAft>
              <a:buNone/>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800" dirty="0">
              <a:solidFill>
                <a:schemeClr val="tx1"/>
              </a:solidFill>
              <a:effectLst/>
              <a:ea typeface="Times New Roman" panose="02020603050405020304" pitchFamily="18" charset="0"/>
            </a:endParaRPr>
          </a:p>
          <a:p>
            <a:pPr marR="0" lvl="0" eaLnBrk="0" hangingPunct="0">
              <a:spcBef>
                <a:spcPts val="0"/>
              </a:spcBef>
              <a:spcAft>
                <a:spcPts val="0"/>
              </a:spcAft>
              <a:buSzPct val="100000"/>
              <a:buFont typeface="Wingdings 3" panose="05040102010807070707" pitchFamily="18" charset="2"/>
              <a:buChar char=""/>
              <a:tabLst>
                <a:tab pos="521335" algn="l"/>
              </a:tabLst>
            </a:pPr>
            <a:r>
              <a:rPr lang="en-US" sz="2800" spc="-10" dirty="0">
                <a:solidFill>
                  <a:schemeClr val="tx1"/>
                </a:solidFill>
                <a:effectLst/>
                <a:ea typeface="Calibri" panose="020F0502020204030204" pitchFamily="34" charset="0"/>
              </a:rPr>
              <a:t>Client demographic</a:t>
            </a:r>
            <a:endParaRPr lang="en-US" sz="2800" spc="-10" dirty="0">
              <a:solidFill>
                <a:schemeClr val="tx1"/>
              </a:solidFill>
              <a:effectLst/>
              <a:ea typeface="Times New Roman" panose="02020603050405020304" pitchFamily="18" charset="0"/>
            </a:endParaRPr>
          </a:p>
          <a:p>
            <a:pPr marR="0" lvl="0" eaLnBrk="0" hangingPunct="0">
              <a:spcBef>
                <a:spcPts val="0"/>
              </a:spcBef>
              <a:spcAft>
                <a:spcPts val="0"/>
              </a:spcAft>
              <a:buSzPct val="100000"/>
              <a:buFont typeface="Wingdings 3" panose="05040102010807070707" pitchFamily="18" charset="2"/>
              <a:buChar char=""/>
              <a:tabLst>
                <a:tab pos="521335" algn="l"/>
              </a:tabLst>
            </a:pPr>
            <a:r>
              <a:rPr lang="en-US" sz="2800" spc="-10" dirty="0">
                <a:solidFill>
                  <a:schemeClr val="tx1"/>
                </a:solidFill>
                <a:effectLst/>
                <a:ea typeface="Calibri" panose="020F0502020204030204" pitchFamily="34" charset="0"/>
              </a:rPr>
              <a:t>Number clients served</a:t>
            </a:r>
            <a:endParaRPr lang="en-US" sz="2800" spc="-10" dirty="0">
              <a:solidFill>
                <a:schemeClr val="tx1"/>
              </a:solidFill>
              <a:effectLst/>
              <a:ea typeface="Times New Roman" panose="02020603050405020304" pitchFamily="18" charset="0"/>
            </a:endParaRPr>
          </a:p>
          <a:p>
            <a:pPr marR="0" lvl="0" eaLnBrk="0" hangingPunct="0">
              <a:spcBef>
                <a:spcPts val="0"/>
              </a:spcBef>
              <a:spcAft>
                <a:spcPts val="0"/>
              </a:spcAft>
              <a:buSzPct val="100000"/>
              <a:buFont typeface="Wingdings 3" panose="05040102010807070707" pitchFamily="18" charset="2"/>
              <a:buChar char=""/>
              <a:tabLst>
                <a:tab pos="521335" algn="l"/>
              </a:tabLst>
            </a:pPr>
            <a:r>
              <a:rPr lang="en-US" sz="2800" spc="-10" dirty="0">
                <a:solidFill>
                  <a:schemeClr val="tx1"/>
                </a:solidFill>
                <a:effectLst/>
                <a:ea typeface="Calibri" panose="020F0502020204030204" pitchFamily="34" charset="0"/>
              </a:rPr>
              <a:t>Narrative highlighting progress in meeting</a:t>
            </a:r>
            <a:r>
              <a:rPr lang="en-US" sz="2800" spc="-35" dirty="0">
                <a:solidFill>
                  <a:schemeClr val="tx1"/>
                </a:solidFill>
                <a:effectLst/>
                <a:ea typeface="Calibri" panose="020F0502020204030204" pitchFamily="34" charset="0"/>
              </a:rPr>
              <a:t> </a:t>
            </a:r>
            <a:r>
              <a:rPr lang="en-US" sz="2800" spc="-10" dirty="0">
                <a:solidFill>
                  <a:schemeClr val="tx1"/>
                </a:solidFill>
                <a:effectLst/>
                <a:ea typeface="Calibri" panose="020F0502020204030204" pitchFamily="34" charset="0"/>
              </a:rPr>
              <a:t>objectives</a:t>
            </a:r>
            <a:endParaRPr lang="en-US" sz="2800" spc="-10" dirty="0">
              <a:solidFill>
                <a:schemeClr val="tx1"/>
              </a:solidFill>
              <a:effectLst/>
              <a:ea typeface="Times New Roman" panose="02020603050405020304" pitchFamily="18" charset="0"/>
            </a:endParaRPr>
          </a:p>
          <a:p>
            <a:pPr marR="0" lvl="0" eaLnBrk="0" hangingPunct="0">
              <a:spcBef>
                <a:spcPts val="0"/>
              </a:spcBef>
              <a:spcAft>
                <a:spcPts val="0"/>
              </a:spcAft>
              <a:buSzPct val="100000"/>
              <a:buFont typeface="Wingdings 3" panose="05040102010807070707" pitchFamily="18" charset="2"/>
              <a:buChar char=""/>
              <a:tabLst>
                <a:tab pos="521335" algn="l"/>
              </a:tabLst>
            </a:pPr>
            <a:r>
              <a:rPr lang="en-US" sz="2800" spc="-10" dirty="0">
                <a:solidFill>
                  <a:schemeClr val="tx1"/>
                </a:solidFill>
                <a:effectLst/>
                <a:ea typeface="Calibri" panose="020F0502020204030204" pitchFamily="34" charset="0"/>
              </a:rPr>
              <a:t>Major benchmarks, outcomes, and changes in the program</a:t>
            </a:r>
            <a:endParaRPr lang="en-US" sz="2800" spc="-10" dirty="0">
              <a:solidFill>
                <a:schemeClr val="tx1"/>
              </a:solidFill>
              <a:effectLst/>
              <a:ea typeface="Times New Roman" panose="02020603050405020304" pitchFamily="18" charset="0"/>
            </a:endParaRPr>
          </a:p>
          <a:p>
            <a:pPr marR="0" lvl="0">
              <a:spcBef>
                <a:spcPts val="0"/>
              </a:spcBef>
              <a:spcAft>
                <a:spcPts val="800"/>
              </a:spcAft>
              <a:buFont typeface="Wingdings" panose="05000000000000000000" pitchFamily="2" charset="2"/>
              <a:buChar char="Ø"/>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ABFA0E38-9AAD-028E-D76E-6C3D8E997E5B}"/>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587955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299102" y="488985"/>
            <a:ext cx="4081329" cy="2647184"/>
          </a:xfrm>
        </p:spPr>
        <p:txBody>
          <a:bodyPr>
            <a:normAutofit/>
          </a:bodyPr>
          <a:lstStyle/>
          <a:p>
            <a:pPr algn="r"/>
            <a:r>
              <a:rPr lang="en-US" sz="4800" dirty="0"/>
              <a:t>Program</a:t>
            </a:r>
            <a:br>
              <a:rPr lang="en-US" sz="4800" dirty="0"/>
            </a:br>
            <a:r>
              <a:rPr lang="en-US" sz="4800" dirty="0"/>
              <a:t> Report</a:t>
            </a:r>
            <a:br>
              <a:rPr lang="en-US" sz="4800" dirty="0"/>
            </a:br>
            <a:r>
              <a:rPr lang="en-US" sz="4800" dirty="0"/>
              <a:t>Questions</a:t>
            </a:r>
          </a:p>
        </p:txBody>
      </p:sp>
      <p:pic>
        <p:nvPicPr>
          <p:cNvPr id="4" name="Picture 3" descr="A close up of a toy&#10;&#10;Description automatically generated with low confidence">
            <a:extLst>
              <a:ext uri="{FF2B5EF4-FFF2-40B4-BE49-F238E27FC236}">
                <a16:creationId xmlns:a16="http://schemas.microsoft.com/office/drawing/2014/main" id="{5378095B-BBCC-E1D2-FA73-9CF1F93C76C4}"/>
              </a:ext>
            </a:extLst>
          </p:cNvPr>
          <p:cNvPicPr>
            <a:picLocks noChangeAspect="1"/>
          </p:cNvPicPr>
          <p:nvPr/>
        </p:nvPicPr>
        <p:blipFill>
          <a:blip r:embed="rId2"/>
          <a:stretch>
            <a:fillRect/>
          </a:stretch>
        </p:blipFill>
        <p:spPr>
          <a:xfrm>
            <a:off x="5937234" y="863891"/>
            <a:ext cx="3485202" cy="5130217"/>
          </a:xfrm>
          <a:prstGeom prst="rect">
            <a:avLst/>
          </a:prstGeom>
        </p:spPr>
      </p:pic>
      <p:pic>
        <p:nvPicPr>
          <p:cNvPr id="3" name="Picture 2">
            <a:extLst>
              <a:ext uri="{FF2B5EF4-FFF2-40B4-BE49-F238E27FC236}">
                <a16:creationId xmlns:a16="http://schemas.microsoft.com/office/drawing/2014/main" id="{E323DAA4-1AE2-DF8C-229A-7556D871739F}"/>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782306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Ten Minute Timer - YouTube">
            <a:extLst>
              <a:ext uri="{FF2B5EF4-FFF2-40B4-BE49-F238E27FC236}">
                <a16:creationId xmlns:a16="http://schemas.microsoft.com/office/drawing/2014/main" id="{42DC2140-5B13-85B3-D79C-DBC0BC994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185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197514" y="430606"/>
            <a:ext cx="4298536" cy="2271047"/>
          </a:xfrm>
        </p:spPr>
        <p:txBody>
          <a:bodyPr>
            <a:normAutofit/>
          </a:bodyPr>
          <a:lstStyle/>
          <a:p>
            <a:pPr algn="r"/>
            <a:r>
              <a:rPr lang="en-US" sz="4400" cap="all" dirty="0"/>
              <a:t>FINANCIAL MANAGEMENT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677204" y="1166721"/>
            <a:ext cx="7136127" cy="4524557"/>
          </a:xfrm>
        </p:spPr>
        <p:txBody>
          <a:bodyPr>
            <a:normAutofit/>
          </a:bodyPr>
          <a:lstStyle/>
          <a:p>
            <a:pPr marL="0" marR="0" lvl="0" indent="0" algn="just">
              <a:lnSpc>
                <a:spcPct val="107000"/>
              </a:lnSpc>
              <a:spcBef>
                <a:spcPts val="0"/>
              </a:spcBef>
              <a:spcAft>
                <a:spcPts val="800"/>
              </a:spcAft>
              <a:buNone/>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dirty="0">
                <a:solidFill>
                  <a:schemeClr val="tx1"/>
                </a:solidFill>
                <a:effectLst/>
                <a:ea typeface="Times New Roman" panose="02020603050405020304" pitchFamily="18" charset="0"/>
              </a:rPr>
              <a:t>Acquisition of Real Property</a:t>
            </a:r>
          </a:p>
          <a:p>
            <a:pPr marR="0" lvl="0" algn="just">
              <a:lnSpc>
                <a:spcPct val="107000"/>
              </a:lnSpc>
              <a:spcBef>
                <a:spcPts val="0"/>
              </a:spcBef>
              <a:spcAft>
                <a:spcPts val="800"/>
              </a:spcAft>
              <a:buFont typeface="Wingdings" panose="05000000000000000000" pitchFamily="2" charset="2"/>
              <a:buChar char="Ø"/>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dirty="0">
                <a:solidFill>
                  <a:schemeClr val="tx1"/>
                </a:solidFill>
              </a:rPr>
              <a:t>The statute and regulations authorize the use of CDBG funds by a grantee or a public or private nonprofit entity to acquire real property in whole or in part by purchase, long-term lease, donation, or otherwise. </a:t>
            </a:r>
          </a:p>
          <a:p>
            <a:pPr marR="0" lvl="0" algn="just">
              <a:lnSpc>
                <a:spcPct val="107000"/>
              </a:lnSpc>
              <a:spcBef>
                <a:spcPts val="0"/>
              </a:spcBef>
              <a:spcAft>
                <a:spcPts val="800"/>
              </a:spcAft>
              <a:buFont typeface="Wingdings" panose="05000000000000000000" pitchFamily="2" charset="2"/>
              <a:buChar char="Ø"/>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dirty="0">
                <a:solidFill>
                  <a:schemeClr val="tx1"/>
                </a:solidFill>
              </a:rPr>
              <a:t>In order to be considered acquisition, a permanent interest in the property must be obtained. Long-term leases are considered to constitute a permanent interest for this purpose if the lease is for a period of 15 years or more.</a:t>
            </a:r>
            <a:endParaRPr lang="en-US" sz="2000"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C4F3067C-A77F-5055-8C25-E51021D590BF}"/>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847524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261932" y="577255"/>
            <a:ext cx="4298536" cy="2271047"/>
          </a:xfrm>
        </p:spPr>
        <p:txBody>
          <a:bodyPr>
            <a:normAutofit/>
          </a:bodyPr>
          <a:lstStyle/>
          <a:p>
            <a:pPr algn="r"/>
            <a:r>
              <a:rPr lang="en-US" sz="4400" cap="all" dirty="0"/>
              <a:t>FINANCIAL MANAGEMENT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647519" y="689540"/>
            <a:ext cx="6479948" cy="4317523"/>
          </a:xfrm>
        </p:spPr>
        <p:txBody>
          <a:bodyPr>
            <a:normAutofit/>
          </a:bodyPr>
          <a:lstStyle/>
          <a:p>
            <a:pPr marL="0" marR="0" lvl="0" indent="0" algn="just">
              <a:lnSpc>
                <a:spcPct val="107000"/>
              </a:lnSpc>
              <a:spcBef>
                <a:spcPts val="0"/>
              </a:spcBef>
              <a:spcAft>
                <a:spcPts val="800"/>
              </a:spcAft>
              <a:buNone/>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dirty="0">
                <a:solidFill>
                  <a:schemeClr val="tx1"/>
                </a:solidFill>
                <a:effectLst/>
                <a:ea typeface="Times New Roman" panose="02020603050405020304" pitchFamily="18" charset="0"/>
              </a:rPr>
              <a:t>Ineligible Cost </a:t>
            </a:r>
            <a:r>
              <a:rPr lang="en-US" sz="2800" dirty="0">
                <a:solidFill>
                  <a:schemeClr val="tx1"/>
                </a:solidFill>
                <a:effectLst/>
                <a:ea typeface="Calibri" panose="020F0502020204030204" pitchFamily="34" charset="0"/>
                <a:cs typeface="Times New Roman" panose="02020603050405020304" pitchFamily="18" charset="0"/>
              </a:rPr>
              <a:t>Examples:</a:t>
            </a:r>
            <a:endParaRPr lang="en-US" sz="2800" dirty="0">
              <a:solidFill>
                <a:schemeClr val="tx1"/>
              </a:solidFill>
              <a:ea typeface="Calibri" panose="020F0502020204030204" pitchFamily="34" charset="0"/>
              <a:cs typeface="Times New Roman" panose="02020603050405020304" pitchFamily="18" charset="0"/>
            </a:endParaRP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spc="-10" dirty="0">
                <a:solidFill>
                  <a:schemeClr val="tx1"/>
                </a:solidFill>
                <a:effectLst/>
                <a:ea typeface="Calibri" panose="020F0502020204030204" pitchFamily="34" charset="0"/>
              </a:rPr>
              <a:t>The costs of moveable equipment, furnishings or machinery.</a:t>
            </a:r>
            <a:endParaRPr lang="en-US" sz="2400" spc="-10" dirty="0">
              <a:solidFill>
                <a:schemeClr val="tx1"/>
              </a:solidFill>
              <a:ea typeface="Calibri" panose="020F0502020204030204" pitchFamily="34" charset="0"/>
            </a:endParaRP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spc="-10" dirty="0">
                <a:solidFill>
                  <a:schemeClr val="tx1"/>
                </a:solidFill>
                <a:effectLst/>
                <a:ea typeface="Calibri" panose="020F0502020204030204" pitchFamily="34" charset="0"/>
              </a:rPr>
              <a:t>Property which is to be donated or sold a less than purchase price.</a:t>
            </a:r>
            <a:endParaRPr lang="en-US" sz="2400" spc="-10" dirty="0">
              <a:solidFill>
                <a:schemeClr val="tx1"/>
              </a:solidFill>
              <a:ea typeface="Calibri" panose="020F0502020204030204" pitchFamily="34" charset="0"/>
            </a:endParaRP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spc="-10" dirty="0">
                <a:solidFill>
                  <a:schemeClr val="tx1"/>
                </a:solidFill>
                <a:effectLst/>
                <a:ea typeface="Calibri" panose="020F0502020204030204" pitchFamily="34" charset="0"/>
              </a:rPr>
              <a:t>Newly-constructed housing or an interest  in the construction of </a:t>
            </a:r>
            <a:r>
              <a:rPr lang="en-US" sz="2400" spc="-10" dirty="0">
                <a:solidFill>
                  <a:schemeClr val="tx1"/>
                </a:solidFill>
                <a:ea typeface="Calibri" panose="020F0502020204030204" pitchFamily="34" charset="0"/>
              </a:rPr>
              <a:t>new</a:t>
            </a:r>
            <a:r>
              <a:rPr lang="en-US" sz="2400" spc="-10" dirty="0">
                <a:solidFill>
                  <a:schemeClr val="tx1"/>
                </a:solidFill>
                <a:effectLst/>
                <a:ea typeface="Calibri" panose="020F0502020204030204" pitchFamily="34" charset="0"/>
              </a:rPr>
              <a:t> housing</a:t>
            </a:r>
            <a:endParaRPr lang="en-US" sz="2400" spc="-10" dirty="0">
              <a:solidFill>
                <a:schemeClr val="tx1"/>
              </a:solidFill>
              <a:ea typeface="Calibri" panose="020F0502020204030204" pitchFamily="34" charset="0"/>
            </a:endParaRPr>
          </a:p>
          <a:p>
            <a:pPr marR="0" lvl="0" algn="just">
              <a:lnSpc>
                <a:spcPct val="107000"/>
              </a:lnSpc>
              <a:spcBef>
                <a:spcPts val="0"/>
              </a:spcBef>
              <a:spcAft>
                <a:spcPts val="800"/>
              </a:spcAft>
              <a:buFont typeface="Wingdings" panose="05000000000000000000" pitchFamily="2" charset="2"/>
              <a:buChar char="Ø"/>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000"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00129427-BA5C-BA96-DDB1-650043FD2C9C}"/>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44186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DA1EB-C19F-CA30-3AC0-F8C1B0C4F640}"/>
              </a:ext>
            </a:extLst>
          </p:cNvPr>
          <p:cNvSpPr>
            <a:spLocks noGrp="1"/>
          </p:cNvSpPr>
          <p:nvPr>
            <p:ph type="title"/>
          </p:nvPr>
        </p:nvSpPr>
        <p:spPr>
          <a:xfrm>
            <a:off x="2589213" y="609600"/>
            <a:ext cx="5230190" cy="1800314"/>
          </a:xfrm>
        </p:spPr>
        <p:txBody>
          <a:bodyPr/>
          <a:lstStyle/>
          <a:p>
            <a:r>
              <a:rPr lang="en-US" dirty="0"/>
              <a:t>RESPONSIBILITES</a:t>
            </a:r>
          </a:p>
        </p:txBody>
      </p:sp>
      <p:sp>
        <p:nvSpPr>
          <p:cNvPr id="4" name="Text Placeholder 2">
            <a:extLst>
              <a:ext uri="{FF2B5EF4-FFF2-40B4-BE49-F238E27FC236}">
                <a16:creationId xmlns:a16="http://schemas.microsoft.com/office/drawing/2014/main" id="{F31C7CF0-6C36-4B16-FA5B-FEF67DA46804}"/>
              </a:ext>
            </a:extLst>
          </p:cNvPr>
          <p:cNvSpPr>
            <a:spLocks noGrp="1"/>
          </p:cNvSpPr>
          <p:nvPr>
            <p:ph type="body" idx="1"/>
          </p:nvPr>
        </p:nvSpPr>
        <p:spPr>
          <a:xfrm>
            <a:off x="2589213" y="2306639"/>
            <a:ext cx="8915400" cy="3427590"/>
          </a:xfrm>
        </p:spPr>
        <p:txBody>
          <a:bodyPr vert="horz" lIns="91440" tIns="45720" rIns="91440" bIns="45720" rtlCol="0">
            <a:normAutofit/>
          </a:bodyPr>
          <a:lstStyle/>
          <a:p>
            <a:pPr>
              <a:buFont typeface="Wingdings 3" charset="2"/>
              <a:buChar char=""/>
            </a:pPr>
            <a:r>
              <a:rPr lang="en-US" sz="2400" dirty="0">
                <a:solidFill>
                  <a:schemeClr val="tx1">
                    <a:lumMod val="75000"/>
                    <a:lumOff val="25000"/>
                  </a:schemeClr>
                </a:solidFill>
              </a:rPr>
              <a:t>Grantee and Subrecipients share joint responsibility</a:t>
            </a:r>
          </a:p>
          <a:p>
            <a:pPr lvl="1">
              <a:buFont typeface="Wingdings 3" charset="2"/>
              <a:buChar char=""/>
            </a:pPr>
            <a:r>
              <a:rPr lang="en-US" sz="2400" dirty="0">
                <a:solidFill>
                  <a:schemeClr val="tx1">
                    <a:lumMod val="75000"/>
                    <a:lumOff val="25000"/>
                  </a:schemeClr>
                </a:solidFill>
                <a:effectLst/>
              </a:rPr>
              <a:t>Most federal requirements are passed to Subrecipient</a:t>
            </a:r>
            <a:endParaRPr lang="en-US" sz="2400" dirty="0">
              <a:solidFill>
                <a:schemeClr val="tx1">
                  <a:lumMod val="75000"/>
                  <a:lumOff val="25000"/>
                </a:schemeClr>
              </a:solidFill>
            </a:endParaRPr>
          </a:p>
          <a:p>
            <a:pPr lvl="1">
              <a:buFont typeface="Wingdings 3" charset="2"/>
              <a:buChar char=""/>
            </a:pPr>
            <a:r>
              <a:rPr lang="en-US" sz="2400" dirty="0">
                <a:solidFill>
                  <a:schemeClr val="tx1">
                    <a:lumMod val="75000"/>
                    <a:lumOff val="25000"/>
                  </a:schemeClr>
                </a:solidFill>
              </a:rPr>
              <a:t>Regulatory compliance &amp; performance go together</a:t>
            </a:r>
          </a:p>
          <a:p>
            <a:endParaRPr lang="en-US" sz="2400" dirty="0">
              <a:solidFill>
                <a:schemeClr val="tx1">
                  <a:lumMod val="75000"/>
                  <a:lumOff val="25000"/>
                </a:schemeClr>
              </a:solidFill>
            </a:endParaRPr>
          </a:p>
          <a:p>
            <a:pPr lvl="1"/>
            <a:endParaRPr lang="en-US" dirty="0">
              <a:solidFill>
                <a:schemeClr val="tx1">
                  <a:lumMod val="75000"/>
                  <a:lumOff val="25000"/>
                </a:schemeClr>
              </a:solidFill>
              <a:effectLst/>
            </a:endParaRPr>
          </a:p>
          <a:p>
            <a:pPr>
              <a:buFont typeface="Wingdings 3" charset="2"/>
              <a:buChar char=""/>
            </a:pPr>
            <a:endParaRPr lang="en-US" dirty="0">
              <a:solidFill>
                <a:schemeClr val="tx1">
                  <a:lumMod val="75000"/>
                  <a:lumOff val="25000"/>
                </a:schemeClr>
              </a:solidFill>
              <a:effectLst/>
            </a:endParaRPr>
          </a:p>
          <a:p>
            <a:pPr>
              <a:buFont typeface="Wingdings 3" charset="2"/>
              <a:buChar char=""/>
            </a:pPr>
            <a:endParaRPr lang="en-US" dirty="0">
              <a:solidFill>
                <a:schemeClr val="tx1">
                  <a:lumMod val="75000"/>
                  <a:lumOff val="25000"/>
                </a:schemeClr>
              </a:solidFill>
            </a:endParaRPr>
          </a:p>
        </p:txBody>
      </p:sp>
      <p:pic>
        <p:nvPicPr>
          <p:cNvPr id="3" name="Picture 2">
            <a:extLst>
              <a:ext uri="{FF2B5EF4-FFF2-40B4-BE49-F238E27FC236}">
                <a16:creationId xmlns:a16="http://schemas.microsoft.com/office/drawing/2014/main" id="{8CBC619A-D7E6-B106-AA8C-9C7DF812E59C}"/>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728712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197514" y="430606"/>
            <a:ext cx="4298536" cy="2271047"/>
          </a:xfrm>
        </p:spPr>
        <p:txBody>
          <a:bodyPr>
            <a:normAutofit/>
          </a:bodyPr>
          <a:lstStyle/>
          <a:p>
            <a:pPr algn="r"/>
            <a:r>
              <a:rPr lang="en-US" sz="4400" cap="all" dirty="0"/>
              <a:t>FINANCIAL MANAGEMENT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970502" y="673026"/>
            <a:ext cx="5993671" cy="5009791"/>
          </a:xfrm>
        </p:spPr>
        <p:txBody>
          <a:bodyPr>
            <a:normAutofit/>
          </a:bodyPr>
          <a:lstStyle/>
          <a:p>
            <a:pPr marL="0" marR="0" lvl="0" indent="0" algn="just">
              <a:lnSpc>
                <a:spcPct val="107000"/>
              </a:lnSpc>
              <a:spcBef>
                <a:spcPts val="0"/>
              </a:spcBef>
              <a:spcAft>
                <a:spcPts val="800"/>
              </a:spcAft>
              <a:buNone/>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dirty="0">
                <a:solidFill>
                  <a:schemeClr val="tx1"/>
                </a:solidFill>
                <a:ea typeface="Times New Roman" panose="02020603050405020304" pitchFamily="18" charset="0"/>
              </a:rPr>
              <a:t>Disposition</a:t>
            </a:r>
            <a:r>
              <a:rPr lang="en-US" sz="2800" dirty="0">
                <a:solidFill>
                  <a:schemeClr val="tx1"/>
                </a:solidFill>
                <a:effectLst/>
                <a:ea typeface="Times New Roman" panose="02020603050405020304" pitchFamily="18" charset="0"/>
              </a:rPr>
              <a:t> of Real Property</a:t>
            </a:r>
          </a:p>
          <a:p>
            <a:pPr marR="0" lvl="0" algn="just">
              <a:lnSpc>
                <a:spcPct val="107000"/>
              </a:lnSpc>
              <a:spcBef>
                <a:spcPts val="0"/>
              </a:spcBef>
              <a:spcAft>
                <a:spcPts val="800"/>
              </a:spcAft>
              <a:buFont typeface="Wingdings" panose="05000000000000000000" pitchFamily="2" charset="2"/>
              <a:buChar char="Ø"/>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dirty="0">
                <a:solidFill>
                  <a:schemeClr val="tx1"/>
                </a:solidFill>
              </a:rPr>
              <a:t>CDBG funds may be used to pay costs incidental to disposing of real property acquired with CDBG funds, including its disposition at less than fair market value, provided the property will be used to meet a national objective of the CDBG program.</a:t>
            </a:r>
            <a:endParaRPr lang="en-US" sz="2400"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C4F3067C-A77F-5055-8C25-E51021D590BF}"/>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529256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197514" y="430606"/>
            <a:ext cx="4298536" cy="2271047"/>
          </a:xfrm>
        </p:spPr>
        <p:txBody>
          <a:bodyPr>
            <a:normAutofit/>
          </a:bodyPr>
          <a:lstStyle/>
          <a:p>
            <a:pPr algn="r"/>
            <a:r>
              <a:rPr lang="en-US" sz="4400" cap="all" dirty="0"/>
              <a:t>FINANCIAL MANAGEMENT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677204" y="430606"/>
            <a:ext cx="7136127" cy="6125470"/>
          </a:xfrm>
        </p:spPr>
        <p:txBody>
          <a:bodyPr>
            <a:normAutofit fontScale="92500" lnSpcReduction="20000"/>
          </a:bodyPr>
          <a:lstStyle/>
          <a:p>
            <a:pPr marL="0" marR="0" lvl="0" indent="0" algn="just">
              <a:lnSpc>
                <a:spcPct val="107000"/>
              </a:lnSpc>
              <a:spcBef>
                <a:spcPts val="0"/>
              </a:spcBef>
              <a:spcAft>
                <a:spcPts val="800"/>
              </a:spcAft>
              <a:buNone/>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dirty="0">
                <a:solidFill>
                  <a:schemeClr val="tx1"/>
                </a:solidFill>
                <a:effectLst/>
                <a:ea typeface="Times New Roman" panose="02020603050405020304" pitchFamily="18" charset="0"/>
              </a:rPr>
              <a:t>Public Facilities &amp; Improvements</a:t>
            </a:r>
          </a:p>
          <a:p>
            <a:pPr marR="0" lvl="0" algn="just">
              <a:lnSpc>
                <a:spcPct val="107000"/>
              </a:lnSpc>
              <a:spcBef>
                <a:spcPts val="0"/>
              </a:spcBef>
              <a:spcAft>
                <a:spcPts val="800"/>
              </a:spcAft>
              <a:buFont typeface="Wingdings" panose="05000000000000000000" pitchFamily="2" charset="2"/>
              <a:buChar char="Ø"/>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dirty="0">
                <a:solidFill>
                  <a:schemeClr val="tx1"/>
                </a:solidFill>
              </a:rPr>
              <a:t>All improvements and facilities that are either publicly owned or that are traditionally provided by the government, or owned by a nonprofit, and operated so as to be open to the general public. </a:t>
            </a:r>
          </a:p>
          <a:p>
            <a:pPr marR="0" lvl="0" algn="just">
              <a:lnSpc>
                <a:spcPct val="107000"/>
              </a:lnSpc>
              <a:spcBef>
                <a:spcPts val="0"/>
              </a:spcBef>
              <a:spcAft>
                <a:spcPts val="800"/>
              </a:spcAft>
              <a:buFont typeface="Wingdings" panose="05000000000000000000" pitchFamily="2" charset="2"/>
              <a:buChar char="Ø"/>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dirty="0">
                <a:solidFill>
                  <a:schemeClr val="tx1"/>
                </a:solidFill>
              </a:rPr>
              <a:t>Neighborhood facilities, firehouses, public schools, and libraries. </a:t>
            </a:r>
          </a:p>
          <a:p>
            <a:pPr marR="0" lvl="0" algn="just">
              <a:lnSpc>
                <a:spcPct val="107000"/>
              </a:lnSpc>
              <a:spcBef>
                <a:spcPts val="0"/>
              </a:spcBef>
              <a:spcAft>
                <a:spcPts val="800"/>
              </a:spcAft>
              <a:buFont typeface="Wingdings" panose="05000000000000000000" pitchFamily="2" charset="2"/>
              <a:buChar char="Ø"/>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dirty="0">
                <a:solidFill>
                  <a:schemeClr val="tx1"/>
                </a:solidFill>
              </a:rPr>
              <a:t>Public improvements include streets, sidewalks, curbs and gutters, parks, playgrounds, water and sewer lines, flood and drainage improvements, parking lots, utility lines, and aesthetic amenities on public property such as trees, sculptures, pools of water and fountains, and other works of art. </a:t>
            </a:r>
          </a:p>
          <a:p>
            <a:pPr marR="0" lvl="0" algn="just">
              <a:lnSpc>
                <a:spcPct val="107000"/>
              </a:lnSpc>
              <a:spcBef>
                <a:spcPts val="0"/>
              </a:spcBef>
              <a:spcAft>
                <a:spcPts val="800"/>
              </a:spcAft>
              <a:buFont typeface="Wingdings" panose="05000000000000000000" pitchFamily="2" charset="2"/>
              <a:buChar char="Ø"/>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dirty="0">
                <a:solidFill>
                  <a:schemeClr val="tx1"/>
                </a:solidFill>
              </a:rPr>
              <a:t>Shelters would include nursing homes, convalescent homes, hospitals, shelters for victims of domestic violence, shelters and transitional facilities/housing for the homeless, halfway houses for run-away children, drug offenders or parolees, group homes for the developmentally disabled, and shelters for disaster victims</a:t>
            </a:r>
            <a:endParaRPr lang="en-US" sz="2000"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C4F3067C-A77F-5055-8C25-E51021D590BF}"/>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577903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261932" y="577255"/>
            <a:ext cx="4298536" cy="2271047"/>
          </a:xfrm>
        </p:spPr>
        <p:txBody>
          <a:bodyPr>
            <a:normAutofit/>
          </a:bodyPr>
          <a:lstStyle/>
          <a:p>
            <a:pPr algn="r"/>
            <a:r>
              <a:rPr lang="en-US" sz="4400" cap="all" dirty="0"/>
              <a:t>FINANCIAL MANAGEMENT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682024" y="1270238"/>
            <a:ext cx="6479948" cy="4317523"/>
          </a:xfrm>
        </p:spPr>
        <p:txBody>
          <a:bodyPr>
            <a:normAutofit lnSpcReduction="10000"/>
          </a:bodyPr>
          <a:lstStyle/>
          <a:p>
            <a:pPr marL="0" marR="0" lvl="0" indent="0" algn="just">
              <a:lnSpc>
                <a:spcPct val="107000"/>
              </a:lnSpc>
              <a:spcBef>
                <a:spcPts val="0"/>
              </a:spcBef>
              <a:spcAft>
                <a:spcPts val="800"/>
              </a:spcAft>
              <a:buNone/>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800" dirty="0">
                <a:solidFill>
                  <a:schemeClr val="tx1"/>
                </a:solidFill>
                <a:effectLst/>
                <a:ea typeface="Times New Roman" panose="02020603050405020304" pitchFamily="18" charset="0"/>
              </a:rPr>
              <a:t>Ineligible Cost </a:t>
            </a:r>
            <a:r>
              <a:rPr lang="en-US" sz="2800" dirty="0">
                <a:solidFill>
                  <a:schemeClr val="tx1"/>
                </a:solidFill>
                <a:effectLst/>
                <a:ea typeface="Calibri" panose="020F0502020204030204" pitchFamily="34" charset="0"/>
                <a:cs typeface="Times New Roman" panose="02020603050405020304" pitchFamily="18" charset="0"/>
              </a:rPr>
              <a:t>Examples:</a:t>
            </a:r>
            <a:endParaRPr lang="en-US" sz="2800" dirty="0">
              <a:solidFill>
                <a:schemeClr val="tx1"/>
              </a:solidFill>
              <a:ea typeface="Calibri" panose="020F0502020204030204" pitchFamily="34" charset="0"/>
              <a:cs typeface="Times New Roman" panose="02020603050405020304" pitchFamily="18" charset="0"/>
            </a:endParaRP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spc="-10" dirty="0">
                <a:solidFill>
                  <a:schemeClr val="tx1"/>
                </a:solidFill>
                <a:effectLst/>
                <a:ea typeface="Calibri" panose="020F0502020204030204" pitchFamily="34" charset="0"/>
              </a:rPr>
              <a:t>The costs of operating or maintaining public facilities/improvements.</a:t>
            </a:r>
            <a:endParaRPr lang="en-US" sz="2400" spc="-10" dirty="0">
              <a:solidFill>
                <a:schemeClr val="tx1"/>
              </a:solidFill>
              <a:ea typeface="Calibri" panose="020F0502020204030204" pitchFamily="34" charset="0"/>
            </a:endParaRP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spc="-10" dirty="0">
                <a:solidFill>
                  <a:schemeClr val="tx1"/>
                </a:solidFill>
                <a:effectLst/>
                <a:ea typeface="Calibri" panose="020F0502020204030204" pitchFamily="34" charset="0"/>
              </a:rPr>
              <a:t>Costs of purchasing construction equipment.</a:t>
            </a:r>
            <a:endParaRPr lang="en-US" sz="2400" spc="-10" dirty="0">
              <a:solidFill>
                <a:schemeClr val="tx1"/>
              </a:solidFill>
              <a:ea typeface="Calibri" panose="020F0502020204030204" pitchFamily="34" charset="0"/>
            </a:endParaRP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spc="-10" dirty="0">
                <a:solidFill>
                  <a:schemeClr val="tx1"/>
                </a:solidFill>
                <a:effectLst/>
                <a:ea typeface="Calibri" panose="020F0502020204030204" pitchFamily="34" charset="0"/>
              </a:rPr>
              <a:t>Costs of furnishings and other personal items such as uniforms.</a:t>
            </a:r>
          </a:p>
          <a:p>
            <a:pPr lvl="2">
              <a:lnSpc>
                <a:spcPct val="107000"/>
              </a:lnSpc>
              <a:spcBef>
                <a:spcPts val="0"/>
              </a:spcBef>
              <a:spcAft>
                <a:spcPts val="800"/>
              </a:spcAft>
              <a:buFont typeface="Wingdings 3" panose="05040102010807070707" pitchFamily="18" charset="2"/>
              <a:buChar char=""/>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2400" spc="-10" dirty="0">
                <a:solidFill>
                  <a:schemeClr val="tx1"/>
                </a:solidFill>
                <a:ea typeface="Calibri" panose="020F0502020204030204" pitchFamily="34" charset="0"/>
              </a:rPr>
              <a:t>New construction of public housing.</a:t>
            </a:r>
          </a:p>
          <a:p>
            <a:pPr marR="0" lvl="0" algn="just">
              <a:lnSpc>
                <a:spcPct val="107000"/>
              </a:lnSpc>
              <a:spcBef>
                <a:spcPts val="0"/>
              </a:spcBef>
              <a:spcAft>
                <a:spcPts val="800"/>
              </a:spcAft>
              <a:buFont typeface="Wingdings" panose="05000000000000000000" pitchFamily="2" charset="2"/>
              <a:buChar char="Ø"/>
              <a:tabLst>
                <a:tab pos="-914400" algn="l"/>
                <a:tab pos="-457200" algn="l"/>
                <a:tab pos="635" algn="l"/>
                <a:tab pos="457200" algn="l"/>
                <a:tab pos="914400" algn="l"/>
                <a:tab pos="1143000" algn="l"/>
                <a:tab pos="1371600" algn="l"/>
                <a:tab pos="155448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en-US" sz="2000"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00129427-BA5C-BA96-DDB1-650043FD2C9C}"/>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4258001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CEFD6A2-95C0-278A-05BC-69B05AD6A43E}"/>
              </a:ext>
            </a:extLst>
          </p:cNvPr>
          <p:cNvSpPr>
            <a:spLocks noGrp="1"/>
          </p:cNvSpPr>
          <p:nvPr>
            <p:ph type="title"/>
          </p:nvPr>
        </p:nvSpPr>
        <p:spPr>
          <a:xfrm>
            <a:off x="5914821" y="457697"/>
            <a:ext cx="5753525" cy="961238"/>
          </a:xfrm>
        </p:spPr>
        <p:txBody>
          <a:bodyPr>
            <a:normAutofit fontScale="90000"/>
          </a:bodyPr>
          <a:lstStyle/>
          <a:p>
            <a:pPr algn="r"/>
            <a:r>
              <a:rPr lang="en-US" sz="5200" dirty="0"/>
              <a:t>Budget Worksheet</a:t>
            </a:r>
          </a:p>
        </p:txBody>
      </p:sp>
      <p:graphicFrame>
        <p:nvGraphicFramePr>
          <p:cNvPr id="8" name="Content Placeholder 7">
            <a:extLst>
              <a:ext uri="{FF2B5EF4-FFF2-40B4-BE49-F238E27FC236}">
                <a16:creationId xmlns:a16="http://schemas.microsoft.com/office/drawing/2014/main" id="{0F4C88FB-0943-2CED-8C09-FFDBF8185CB6}"/>
              </a:ext>
            </a:extLst>
          </p:cNvPr>
          <p:cNvGraphicFramePr>
            <a:graphicFrameLocks noGrp="1"/>
          </p:cNvGraphicFramePr>
          <p:nvPr>
            <p:ph idx="1"/>
            <p:extLst>
              <p:ext uri="{D42A27DB-BD31-4B8C-83A1-F6EECF244321}">
                <p14:modId xmlns:p14="http://schemas.microsoft.com/office/powerpoint/2010/main" val="101863136"/>
              </p:ext>
            </p:extLst>
          </p:nvPr>
        </p:nvGraphicFramePr>
        <p:xfrm>
          <a:off x="1444332" y="258731"/>
          <a:ext cx="9836208" cy="5093291"/>
        </p:xfrm>
        <a:graphic>
          <a:graphicData uri="http://schemas.openxmlformats.org/drawingml/2006/table">
            <a:tbl>
              <a:tblPr/>
              <a:tblGrid>
                <a:gridCol w="646764">
                  <a:extLst>
                    <a:ext uri="{9D8B030D-6E8A-4147-A177-3AD203B41FA5}">
                      <a16:colId xmlns:a16="http://schemas.microsoft.com/office/drawing/2014/main" val="4150420554"/>
                    </a:ext>
                  </a:extLst>
                </a:gridCol>
                <a:gridCol w="2304098">
                  <a:extLst>
                    <a:ext uri="{9D8B030D-6E8A-4147-A177-3AD203B41FA5}">
                      <a16:colId xmlns:a16="http://schemas.microsoft.com/office/drawing/2014/main" val="2980608639"/>
                    </a:ext>
                  </a:extLst>
                </a:gridCol>
                <a:gridCol w="1414797">
                  <a:extLst>
                    <a:ext uri="{9D8B030D-6E8A-4147-A177-3AD203B41FA5}">
                      <a16:colId xmlns:a16="http://schemas.microsoft.com/office/drawing/2014/main" val="2303796681"/>
                    </a:ext>
                  </a:extLst>
                </a:gridCol>
                <a:gridCol w="1158786">
                  <a:extLst>
                    <a:ext uri="{9D8B030D-6E8A-4147-A177-3AD203B41FA5}">
                      <a16:colId xmlns:a16="http://schemas.microsoft.com/office/drawing/2014/main" val="333099608"/>
                    </a:ext>
                  </a:extLst>
                </a:gridCol>
                <a:gridCol w="1064466">
                  <a:extLst>
                    <a:ext uri="{9D8B030D-6E8A-4147-A177-3AD203B41FA5}">
                      <a16:colId xmlns:a16="http://schemas.microsoft.com/office/drawing/2014/main" val="3707740644"/>
                    </a:ext>
                  </a:extLst>
                </a:gridCol>
                <a:gridCol w="1077941">
                  <a:extLst>
                    <a:ext uri="{9D8B030D-6E8A-4147-A177-3AD203B41FA5}">
                      <a16:colId xmlns:a16="http://schemas.microsoft.com/office/drawing/2014/main" val="3898780594"/>
                    </a:ext>
                  </a:extLst>
                </a:gridCol>
                <a:gridCol w="1077941">
                  <a:extLst>
                    <a:ext uri="{9D8B030D-6E8A-4147-A177-3AD203B41FA5}">
                      <a16:colId xmlns:a16="http://schemas.microsoft.com/office/drawing/2014/main" val="615217000"/>
                    </a:ext>
                  </a:extLst>
                </a:gridCol>
                <a:gridCol w="1091415">
                  <a:extLst>
                    <a:ext uri="{9D8B030D-6E8A-4147-A177-3AD203B41FA5}">
                      <a16:colId xmlns:a16="http://schemas.microsoft.com/office/drawing/2014/main" val="1350549960"/>
                    </a:ext>
                  </a:extLst>
                </a:gridCol>
              </a:tblGrid>
              <a:tr h="291879">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Agency Name:</a:t>
                      </a:r>
                    </a:p>
                  </a:txBody>
                  <a:tcPr marL="9160" marR="9160" marT="916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CDBG Center</a:t>
                      </a: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1385189856"/>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Project Title:</a:t>
                      </a:r>
                    </a:p>
                  </a:txBody>
                  <a:tcPr marL="9160" marR="9160" marT="9160" marB="0" anchor="b">
                    <a:lnL>
                      <a:noFill/>
                    </a:lnL>
                    <a:lnR>
                      <a:noFill/>
                    </a:lnR>
                    <a:lnT>
                      <a:noFill/>
                    </a:lnT>
                    <a:lnB>
                      <a:noFill/>
                    </a:lnB>
                  </a:tcPr>
                </a:tc>
                <a:tc gridSpan="2">
                  <a:txBody>
                    <a:bodyPr/>
                    <a:lstStyle/>
                    <a:p>
                      <a:pPr algn="l" fontAlgn="b"/>
                      <a:r>
                        <a:rPr lang="en-US" sz="1100" b="0" i="0" u="none" strike="noStrike">
                          <a:solidFill>
                            <a:srgbClr val="000000"/>
                          </a:solidFill>
                          <a:effectLst/>
                          <a:latin typeface="Calibri" panose="020F0502020204030204" pitchFamily="34" charset="0"/>
                        </a:rPr>
                        <a:t>Youth Leadership Program</a:t>
                      </a:r>
                    </a:p>
                  </a:txBody>
                  <a:tcPr marL="9160" marR="9160" marT="9160" marB="0" anchor="b">
                    <a:lnL>
                      <a:noFill/>
                    </a:lnL>
                    <a:lnR>
                      <a:noFill/>
                    </a:lnR>
                    <a:lnT>
                      <a:noFill/>
                    </a:lnT>
                    <a:lnB>
                      <a:noFill/>
                    </a:lnB>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2513990445"/>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Fiscal Year:</a:t>
                      </a:r>
                    </a:p>
                  </a:txBody>
                  <a:tcPr marL="9160" marR="9160" marT="916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2022-2023</a:t>
                      </a: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3678913556"/>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Total Program Cost:</a:t>
                      </a:r>
                    </a:p>
                  </a:txBody>
                  <a:tcPr marL="9160" marR="9160" marT="916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$100,000.00 </a:t>
                      </a: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1104800153"/>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WVC Program Cost Requested:</a:t>
                      </a:r>
                    </a:p>
                  </a:txBody>
                  <a:tcPr marL="9160" marR="9160" marT="916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$20,000.00 </a:t>
                      </a: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651687437"/>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4161261177"/>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837281778"/>
                  </a:ext>
                </a:extLst>
              </a:tr>
              <a:tr h="612948">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Budget Line Item</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200" b="1" i="0" u="none" strike="noStrike">
                          <a:solidFill>
                            <a:srgbClr val="000000"/>
                          </a:solidFill>
                          <a:effectLst/>
                          <a:latin typeface="Calibri" panose="020F0502020204030204" pitchFamily="34" charset="0"/>
                        </a:rPr>
                        <a:t>WVC CDBG Funding</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200" b="1" i="0" u="none" strike="noStrike">
                          <a:solidFill>
                            <a:srgbClr val="000000"/>
                          </a:solidFill>
                          <a:effectLst/>
                          <a:latin typeface="Calibri" panose="020F0502020204030204" pitchFamily="34" charset="0"/>
                        </a:rPr>
                        <a:t>LMC Foundation</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200" b="1" i="0" u="none" strike="noStrike">
                          <a:solidFill>
                            <a:srgbClr val="000000"/>
                          </a:solidFill>
                          <a:effectLst/>
                          <a:latin typeface="Calibri" panose="020F0502020204030204" pitchFamily="34" charset="0"/>
                        </a:rPr>
                        <a:t>PWL Foundation</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200" b="1" i="0" u="none" strike="noStrike">
                          <a:solidFill>
                            <a:srgbClr val="000000"/>
                          </a:solidFill>
                          <a:effectLst/>
                          <a:latin typeface="Calibri" panose="020F0502020204030204" pitchFamily="34" charset="0"/>
                        </a:rPr>
                        <a:t>Other Funding</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200" b="1" i="0" u="none" strike="noStrike">
                          <a:solidFill>
                            <a:srgbClr val="000000"/>
                          </a:solidFill>
                          <a:effectLst/>
                          <a:latin typeface="Calibri" panose="020F0502020204030204" pitchFamily="34" charset="0"/>
                        </a:rPr>
                        <a:t>Total Project Funding</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4595760"/>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Personnel Expenses</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$15,000.00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$36,818.00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$18,182.00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$70,000.00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25399445"/>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Program Supplies</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$2,682.00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$3,227.00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$5,909.00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895507"/>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Training</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65166869"/>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Transportation</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$4,500.00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844685"/>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Communications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$5,000.00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44741551"/>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Indirect Costs</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$1,818.00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$5,455.00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$1,818.00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 </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$9,091.00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43122894"/>
                  </a:ext>
                </a:extLst>
              </a:tr>
              <a:tr h="306473">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Calibri" panose="020F0502020204030204" pitchFamily="34" charset="0"/>
                        </a:rPr>
                        <a:t>TOTAL PROJECT COST</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100" b="1" i="0" u="none" strike="noStrike">
                          <a:solidFill>
                            <a:srgbClr val="000000"/>
                          </a:solidFill>
                          <a:effectLst/>
                          <a:latin typeface="Calibri" panose="020F0502020204030204" pitchFamily="34" charset="0"/>
                        </a:rPr>
                        <a:t>$20,000.00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100" b="1" i="0" u="none" strike="noStrike">
                          <a:solidFill>
                            <a:srgbClr val="000000"/>
                          </a:solidFill>
                          <a:effectLst/>
                          <a:latin typeface="Calibri" panose="020F0502020204030204" pitchFamily="34" charset="0"/>
                        </a:rPr>
                        <a:t>$60,000.00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100" b="1" i="0" u="none" strike="noStrike">
                          <a:solidFill>
                            <a:srgbClr val="000000"/>
                          </a:solidFill>
                          <a:effectLst/>
                          <a:latin typeface="Calibri" panose="020F0502020204030204" pitchFamily="34" charset="0"/>
                        </a:rPr>
                        <a:t>$20,000.00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100" b="1" i="0" u="none" strike="noStrike">
                          <a:solidFill>
                            <a:srgbClr val="000000"/>
                          </a:solidFill>
                          <a:effectLst/>
                          <a:latin typeface="Calibri" panose="020F0502020204030204" pitchFamily="34" charset="0"/>
                        </a:rPr>
                        <a:t>$0.00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en-US" sz="1100" b="1" i="0" u="none" strike="noStrike">
                          <a:solidFill>
                            <a:srgbClr val="000000"/>
                          </a:solidFill>
                          <a:effectLst/>
                          <a:latin typeface="Calibri" panose="020F0502020204030204" pitchFamily="34" charset="0"/>
                        </a:rPr>
                        <a:t>$100,000.00</a:t>
                      </a:r>
                    </a:p>
                  </a:txBody>
                  <a:tcPr marL="9160" marR="9160" marT="91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38473710"/>
                  </a:ext>
                </a:extLst>
              </a:tr>
              <a:tr h="291879">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60" marR="9160" marT="916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160" marR="9160" marT="9160" marB="0" anchor="b">
                    <a:lnL>
                      <a:noFill/>
                    </a:lnL>
                    <a:lnR>
                      <a:noFill/>
                    </a:lnR>
                    <a:lnT>
                      <a:noFill/>
                    </a:lnT>
                    <a:lnB>
                      <a:noFill/>
                    </a:lnB>
                  </a:tcPr>
                </a:tc>
                <a:extLst>
                  <a:ext uri="{0D108BD9-81ED-4DB2-BD59-A6C34878D82A}">
                    <a16:rowId xmlns:a16="http://schemas.microsoft.com/office/drawing/2014/main" val="3187695129"/>
                  </a:ext>
                </a:extLst>
              </a:tr>
            </a:tbl>
          </a:graphicData>
        </a:graphic>
      </p:graphicFrame>
      <p:pic>
        <p:nvPicPr>
          <p:cNvPr id="2" name="Picture 1">
            <a:extLst>
              <a:ext uri="{FF2B5EF4-FFF2-40B4-BE49-F238E27FC236}">
                <a16:creationId xmlns:a16="http://schemas.microsoft.com/office/drawing/2014/main" id="{5AA89A97-01A1-27D9-D302-A04E0A37702A}"/>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423691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7807-B415-4FC2-91D9-78E837CF2930}"/>
              </a:ext>
            </a:extLst>
          </p:cNvPr>
          <p:cNvSpPr>
            <a:spLocks noGrp="1"/>
          </p:cNvSpPr>
          <p:nvPr>
            <p:ph type="title"/>
          </p:nvPr>
        </p:nvSpPr>
        <p:spPr>
          <a:xfrm>
            <a:off x="434015" y="593350"/>
            <a:ext cx="3531811" cy="3248611"/>
          </a:xfrm>
        </p:spPr>
        <p:txBody>
          <a:bodyPr>
            <a:normAutofit/>
          </a:bodyPr>
          <a:lstStyle/>
          <a:p>
            <a:pPr algn="r"/>
            <a:r>
              <a:rPr lang="en-US" dirty="0">
                <a:solidFill>
                  <a:schemeClr val="tx1"/>
                </a:solidFill>
              </a:rPr>
              <a:t>GENERAL</a:t>
            </a:r>
            <a:br>
              <a:rPr lang="en-US" dirty="0">
                <a:solidFill>
                  <a:schemeClr val="tx1"/>
                </a:solidFill>
              </a:rPr>
            </a:br>
            <a:r>
              <a:rPr lang="en-US" dirty="0">
                <a:solidFill>
                  <a:schemeClr val="tx1"/>
                </a:solidFill>
              </a:rPr>
              <a:t>LEDGER</a:t>
            </a:r>
            <a:br>
              <a:rPr lang="en-US" dirty="0">
                <a:solidFill>
                  <a:schemeClr val="tx1"/>
                </a:solidFill>
              </a:rPr>
            </a:br>
            <a:r>
              <a:rPr lang="en-US" dirty="0">
                <a:solidFill>
                  <a:schemeClr val="tx1"/>
                </a:solidFill>
              </a:rPr>
              <a:t>TRANSACTIONS</a:t>
            </a:r>
          </a:p>
        </p:txBody>
      </p:sp>
      <p:pic>
        <p:nvPicPr>
          <p:cNvPr id="12" name="Picture 11">
            <a:extLst>
              <a:ext uri="{FF2B5EF4-FFF2-40B4-BE49-F238E27FC236}">
                <a16:creationId xmlns:a16="http://schemas.microsoft.com/office/drawing/2014/main" id="{DED76964-3108-4407-8E01-864363A7672C}"/>
              </a:ext>
            </a:extLst>
          </p:cNvPr>
          <p:cNvPicPr>
            <a:picLocks noChangeAspect="1"/>
          </p:cNvPicPr>
          <p:nvPr/>
        </p:nvPicPr>
        <p:blipFill>
          <a:blip r:embed="rId2"/>
          <a:stretch>
            <a:fillRect/>
          </a:stretch>
        </p:blipFill>
        <p:spPr>
          <a:xfrm>
            <a:off x="3965826" y="866774"/>
            <a:ext cx="8121456" cy="5124451"/>
          </a:xfrm>
          <a:prstGeom prst="rect">
            <a:avLst/>
          </a:prstGeom>
        </p:spPr>
      </p:pic>
      <p:pic>
        <p:nvPicPr>
          <p:cNvPr id="3" name="Picture 2">
            <a:extLst>
              <a:ext uri="{FF2B5EF4-FFF2-40B4-BE49-F238E27FC236}">
                <a16:creationId xmlns:a16="http://schemas.microsoft.com/office/drawing/2014/main" id="{F34E3E62-3CDB-EB0F-7CAB-F2667A92107C}"/>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314487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03E8-C147-856D-7C5A-24BA0F4A7D53}"/>
              </a:ext>
            </a:extLst>
          </p:cNvPr>
          <p:cNvSpPr>
            <a:spLocks noGrp="1"/>
          </p:cNvSpPr>
          <p:nvPr>
            <p:ph type="title"/>
          </p:nvPr>
        </p:nvSpPr>
        <p:spPr>
          <a:xfrm>
            <a:off x="226500" y="632656"/>
            <a:ext cx="2822085" cy="1280890"/>
          </a:xfrm>
        </p:spPr>
        <p:txBody>
          <a:bodyPr/>
          <a:lstStyle/>
          <a:p>
            <a:pPr algn="r"/>
            <a:r>
              <a:rPr lang="en-US" dirty="0"/>
              <a:t>INVOICES</a:t>
            </a:r>
          </a:p>
        </p:txBody>
      </p:sp>
      <p:sp>
        <p:nvSpPr>
          <p:cNvPr id="3" name="Content Placeholder 2">
            <a:extLst>
              <a:ext uri="{FF2B5EF4-FFF2-40B4-BE49-F238E27FC236}">
                <a16:creationId xmlns:a16="http://schemas.microsoft.com/office/drawing/2014/main" id="{B4627AC6-C3F5-07DF-6D00-2778B277881E}"/>
              </a:ext>
            </a:extLst>
          </p:cNvPr>
          <p:cNvSpPr>
            <a:spLocks noGrp="1"/>
          </p:cNvSpPr>
          <p:nvPr>
            <p:ph idx="1"/>
          </p:nvPr>
        </p:nvSpPr>
        <p:spPr>
          <a:xfrm>
            <a:off x="3528008" y="809714"/>
            <a:ext cx="6956795" cy="5323231"/>
          </a:xfrm>
        </p:spPr>
        <p:txBody>
          <a:bodyPr>
            <a:normAutofit/>
          </a:bodyPr>
          <a:lstStyle/>
          <a:p>
            <a:pPr>
              <a:buFont typeface="Wingdings 3" panose="05040102010807070707" pitchFamily="18" charset="2"/>
              <a:buChar char="´"/>
            </a:pPr>
            <a:r>
              <a:rPr lang="en-US" sz="2400" dirty="0">
                <a:solidFill>
                  <a:schemeClr val="tx1"/>
                </a:solidFill>
                <a:cs typeface="Times New Roman" panose="02020603050405020304" pitchFamily="18" charset="0"/>
              </a:rPr>
              <a:t>Monthly by the 15</a:t>
            </a:r>
            <a:r>
              <a:rPr lang="en-US" sz="2400" baseline="30000" dirty="0">
                <a:solidFill>
                  <a:schemeClr val="tx1"/>
                </a:solidFill>
                <a:cs typeface="Times New Roman" panose="02020603050405020304" pitchFamily="18" charset="0"/>
              </a:rPr>
              <a:t>th</a:t>
            </a:r>
            <a:r>
              <a:rPr lang="en-US" sz="2400" dirty="0">
                <a:solidFill>
                  <a:schemeClr val="tx1"/>
                </a:solidFill>
                <a:cs typeface="Times New Roman" panose="02020603050405020304" pitchFamily="18" charset="0"/>
              </a:rPr>
              <a:t> </a:t>
            </a:r>
          </a:p>
          <a:p>
            <a:pPr marR="0" lvl="0"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CDBG Disbursement Cover letter</a:t>
            </a:r>
            <a:endParaRPr lang="en-US" sz="2400" dirty="0">
              <a:solidFill>
                <a:schemeClr val="tx1"/>
              </a:solidFill>
              <a:effectLst/>
              <a:ea typeface="Times New Roman" panose="02020603050405020304" pitchFamily="18" charset="0"/>
            </a:endParaRPr>
          </a:p>
          <a:p>
            <a:pPr marR="0" lvl="1"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Agency name</a:t>
            </a:r>
            <a:endParaRPr lang="en-US" sz="2400" dirty="0">
              <a:solidFill>
                <a:schemeClr val="tx1"/>
              </a:solidFill>
              <a:effectLst/>
              <a:ea typeface="Times New Roman" panose="02020603050405020304" pitchFamily="18" charset="0"/>
            </a:endParaRPr>
          </a:p>
          <a:p>
            <a:pPr marR="0" lvl="1"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Summary of expenses itemized by budget categories</a:t>
            </a:r>
            <a:endParaRPr lang="en-US" sz="2400" dirty="0">
              <a:solidFill>
                <a:schemeClr val="tx1"/>
              </a:solidFill>
              <a:effectLst/>
              <a:ea typeface="Times New Roman" panose="02020603050405020304" pitchFamily="18" charset="0"/>
            </a:endParaRPr>
          </a:p>
          <a:p>
            <a:pPr marR="0" lvl="1"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Brief budget narrative</a:t>
            </a:r>
            <a:endParaRPr lang="en-US" sz="2400" dirty="0">
              <a:solidFill>
                <a:schemeClr val="tx1"/>
              </a:solidFill>
              <a:effectLst/>
              <a:ea typeface="Times New Roman" panose="02020603050405020304" pitchFamily="18" charset="0"/>
            </a:endParaRPr>
          </a:p>
          <a:p>
            <a:pPr marR="0" lvl="1"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Time period covered for related expenses</a:t>
            </a:r>
            <a:endParaRPr lang="en-US" sz="2400" dirty="0">
              <a:solidFill>
                <a:schemeClr val="tx1"/>
              </a:solidFill>
              <a:effectLst/>
              <a:ea typeface="Times New Roman" panose="02020603050405020304" pitchFamily="18" charset="0"/>
            </a:endParaRPr>
          </a:p>
          <a:p>
            <a:pPr marR="0" lvl="1"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Contact person with phone and email</a:t>
            </a:r>
            <a:endParaRPr lang="en-US" sz="2400" dirty="0">
              <a:solidFill>
                <a:schemeClr val="tx1"/>
              </a:solidFill>
              <a:effectLst/>
              <a:ea typeface="Times New Roman" panose="02020603050405020304" pitchFamily="18" charset="0"/>
            </a:endParaRPr>
          </a:p>
          <a:p>
            <a:pPr marR="0" lvl="0"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Transaction Detail Report</a:t>
            </a:r>
            <a:endParaRPr lang="en-US" sz="2400" dirty="0">
              <a:solidFill>
                <a:schemeClr val="tx1"/>
              </a:solidFill>
              <a:effectLst/>
              <a:ea typeface="Times New Roman" panose="02020603050405020304" pitchFamily="18" charset="0"/>
            </a:endParaRPr>
          </a:p>
          <a:p>
            <a:pPr marR="0" lvl="0"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Statement of Expenses</a:t>
            </a:r>
            <a:endParaRPr lang="en-US" sz="2400" dirty="0">
              <a:solidFill>
                <a:schemeClr val="tx1"/>
              </a:solidFill>
              <a:effectLst/>
              <a:ea typeface="Times New Roman" panose="02020603050405020304" pitchFamily="18" charset="0"/>
            </a:endParaRPr>
          </a:p>
          <a:p>
            <a:pPr marR="0" lvl="0" eaLnBrk="0" hangingPunct="0">
              <a:lnSpc>
                <a:spcPct val="107000"/>
              </a:lnSpc>
              <a:spcBef>
                <a:spcPts val="0"/>
              </a:spcBef>
              <a:spcAft>
                <a:spcPts val="0"/>
              </a:spcAft>
              <a:buFont typeface="Wingdings 3" panose="05040102010807070707" pitchFamily="18" charset="2"/>
              <a:buChar char="´"/>
              <a:tabLst>
                <a:tab pos="521335" algn="l"/>
              </a:tabLst>
            </a:pPr>
            <a:r>
              <a:rPr lang="en-US" sz="2400" dirty="0">
                <a:solidFill>
                  <a:schemeClr val="tx1"/>
                </a:solidFill>
                <a:effectLst/>
                <a:ea typeface="Calibri" panose="020F0502020204030204" pitchFamily="34" charset="0"/>
              </a:rPr>
              <a:t>Invoice/receipts </a:t>
            </a:r>
            <a:endParaRPr lang="en-US" sz="2400" dirty="0">
              <a:solidFill>
                <a:schemeClr val="tx1"/>
              </a:solidFill>
              <a:effectLst/>
              <a:ea typeface="Times New Roman" panose="02020603050405020304" pitchFamily="18" charset="0"/>
            </a:endParaRPr>
          </a:p>
        </p:txBody>
      </p:sp>
      <p:pic>
        <p:nvPicPr>
          <p:cNvPr id="4" name="Picture 3">
            <a:extLst>
              <a:ext uri="{FF2B5EF4-FFF2-40B4-BE49-F238E27FC236}">
                <a16:creationId xmlns:a16="http://schemas.microsoft.com/office/drawing/2014/main" id="{604F87BC-DD59-93C4-7973-56B5691A6AE6}"/>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150948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7807-B415-4FC2-91D9-78E837CF2930}"/>
              </a:ext>
            </a:extLst>
          </p:cNvPr>
          <p:cNvSpPr>
            <a:spLocks noGrp="1"/>
          </p:cNvSpPr>
          <p:nvPr>
            <p:ph type="title"/>
          </p:nvPr>
        </p:nvSpPr>
        <p:spPr>
          <a:xfrm>
            <a:off x="343254" y="685049"/>
            <a:ext cx="3458684" cy="1263391"/>
          </a:xfrm>
        </p:spPr>
        <p:txBody>
          <a:bodyPr>
            <a:normAutofit/>
          </a:bodyPr>
          <a:lstStyle/>
          <a:p>
            <a:pPr algn="r"/>
            <a:r>
              <a:rPr lang="en-US" cap="all" dirty="0">
                <a:solidFill>
                  <a:schemeClr val="tx1"/>
                </a:solidFill>
              </a:rPr>
              <a:t>Invoice Cover Letter</a:t>
            </a:r>
          </a:p>
        </p:txBody>
      </p:sp>
      <p:pic>
        <p:nvPicPr>
          <p:cNvPr id="4" name="Picture 3" descr="Table&#10;&#10;Description automatically generated">
            <a:extLst>
              <a:ext uri="{FF2B5EF4-FFF2-40B4-BE49-F238E27FC236}">
                <a16:creationId xmlns:a16="http://schemas.microsoft.com/office/drawing/2014/main" id="{D08A96B5-6A99-5D68-D975-582E2E2ACD10}"/>
              </a:ext>
            </a:extLst>
          </p:cNvPr>
          <p:cNvPicPr>
            <a:picLocks noChangeAspect="1"/>
          </p:cNvPicPr>
          <p:nvPr/>
        </p:nvPicPr>
        <p:blipFill>
          <a:blip r:embed="rId2"/>
          <a:stretch>
            <a:fillRect/>
          </a:stretch>
        </p:blipFill>
        <p:spPr>
          <a:xfrm>
            <a:off x="5024927" y="0"/>
            <a:ext cx="6472501" cy="6858000"/>
          </a:xfrm>
          <a:prstGeom prst="rect">
            <a:avLst/>
          </a:prstGeom>
        </p:spPr>
      </p:pic>
      <p:pic>
        <p:nvPicPr>
          <p:cNvPr id="3" name="Picture 2">
            <a:extLst>
              <a:ext uri="{FF2B5EF4-FFF2-40B4-BE49-F238E27FC236}">
                <a16:creationId xmlns:a16="http://schemas.microsoft.com/office/drawing/2014/main" id="{33DE2D94-2B3A-1CB0-1FE0-BBDC83139FAE}"/>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682724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210491" y="497791"/>
            <a:ext cx="2871387" cy="1271188"/>
          </a:xfrm>
        </p:spPr>
        <p:txBody>
          <a:bodyPr>
            <a:normAutofit/>
          </a:bodyPr>
          <a:lstStyle/>
          <a:p>
            <a:pPr algn="r"/>
            <a:r>
              <a:rPr lang="en-US" sz="4400" dirty="0"/>
              <a:t>AUDITS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3550264" y="970748"/>
            <a:ext cx="6990459" cy="4916503"/>
          </a:xfrm>
        </p:spPr>
        <p:txBody>
          <a:bodyPr>
            <a:normAutofit lnSpcReduction="10000"/>
          </a:bodyPr>
          <a:lstStyle/>
          <a:p>
            <a:pPr marR="187960" eaLnBrk="0" hangingPunct="0">
              <a:lnSpc>
                <a:spcPct val="107000"/>
              </a:lnSpc>
              <a:spcBef>
                <a:spcPts val="0"/>
              </a:spcBef>
              <a:buSzPct val="100000"/>
              <a:buFont typeface="Wingdings 3" panose="05040102010807070707" pitchFamily="18" charset="2"/>
              <a:buChar char="´"/>
              <a:tabLst>
                <a:tab pos="521335" algn="l"/>
              </a:tabLst>
            </a:pPr>
            <a:r>
              <a:rPr lang="en-US" sz="2000" b="1" i="1" dirty="0">
                <a:solidFill>
                  <a:schemeClr val="tx1"/>
                </a:solidFill>
                <a:effectLst/>
                <a:ea typeface="Calibri" panose="020F0502020204030204" pitchFamily="34" charset="0"/>
              </a:rPr>
              <a:t>The primary goal </a:t>
            </a:r>
            <a:r>
              <a:rPr lang="en-US" sz="2000" dirty="0">
                <a:solidFill>
                  <a:schemeClr val="tx1"/>
                </a:solidFill>
                <a:effectLst/>
                <a:ea typeface="Calibri" panose="020F0502020204030204" pitchFamily="34" charset="0"/>
              </a:rPr>
              <a:t>of the audit is to determine whether and agency has adequate systems in place to assure objectives are met, resources are safeguarded, regulations are followed, and reliable data is obtained and maintained. </a:t>
            </a:r>
            <a:endParaRPr lang="en-US" sz="2000" b="1" i="1" spc="-10" dirty="0">
              <a:solidFill>
                <a:schemeClr val="tx1"/>
              </a:solidFill>
              <a:effectLst/>
              <a:ea typeface="Calibri" panose="020F0502020204030204" pitchFamily="34" charset="0"/>
            </a:endParaRPr>
          </a:p>
          <a:p>
            <a:pPr marR="187960" lvl="0" eaLnBrk="0" hangingPunct="0">
              <a:lnSpc>
                <a:spcPct val="107000"/>
              </a:lnSpc>
              <a:spcBef>
                <a:spcPts val="0"/>
              </a:spcBef>
              <a:spcAft>
                <a:spcPts val="0"/>
              </a:spcAft>
              <a:buSzPct val="100000"/>
              <a:buFont typeface="Wingdings 3" panose="05040102010807070707" pitchFamily="18" charset="2"/>
              <a:buChar char="´"/>
              <a:tabLst>
                <a:tab pos="521335" algn="l"/>
              </a:tabLst>
            </a:pPr>
            <a:r>
              <a:rPr lang="en-US" sz="2000" b="1" i="1" spc="-10" dirty="0">
                <a:solidFill>
                  <a:schemeClr val="tx1"/>
                </a:solidFill>
                <a:effectLst/>
                <a:ea typeface="Calibri" panose="020F0502020204030204" pitchFamily="34" charset="0"/>
              </a:rPr>
              <a:t>Financial audits </a:t>
            </a:r>
            <a:r>
              <a:rPr lang="en-US" sz="2000" spc="-10" dirty="0">
                <a:solidFill>
                  <a:schemeClr val="tx1"/>
                </a:solidFill>
                <a:effectLst/>
                <a:ea typeface="Calibri" panose="020F0502020204030204" pitchFamily="34" charset="0"/>
              </a:rPr>
              <a:t>are designed to provide an independent opinion on the agency’s financial statements, internal central structures, cash flow, and compliance with specific financial systems and procedural requirements.</a:t>
            </a:r>
          </a:p>
          <a:p>
            <a:pPr marR="187960" lvl="0" eaLnBrk="0" hangingPunct="0">
              <a:lnSpc>
                <a:spcPct val="107000"/>
              </a:lnSpc>
              <a:spcBef>
                <a:spcPts val="0"/>
              </a:spcBef>
              <a:spcAft>
                <a:spcPts val="0"/>
              </a:spcAft>
              <a:buSzPct val="100000"/>
              <a:buFont typeface="Wingdings 3" panose="05040102010807070707" pitchFamily="18" charset="2"/>
              <a:buChar char="´"/>
              <a:tabLst>
                <a:tab pos="521335" algn="l"/>
              </a:tabLst>
            </a:pPr>
            <a:endParaRPr lang="en-US" sz="2000" spc="-10" dirty="0">
              <a:solidFill>
                <a:schemeClr val="tx1"/>
              </a:solidFill>
              <a:effectLst/>
              <a:ea typeface="Times New Roman" panose="02020603050405020304" pitchFamily="18" charset="0"/>
            </a:endParaRPr>
          </a:p>
          <a:p>
            <a:pPr marR="286385" lvl="0" eaLnBrk="0" hangingPunct="0">
              <a:lnSpc>
                <a:spcPct val="107000"/>
              </a:lnSpc>
              <a:spcBef>
                <a:spcPts val="0"/>
              </a:spcBef>
              <a:spcAft>
                <a:spcPts val="0"/>
              </a:spcAft>
              <a:buSzPct val="100000"/>
              <a:buFont typeface="Wingdings 3" panose="05040102010807070707" pitchFamily="18" charset="2"/>
              <a:buChar char="´"/>
              <a:tabLst>
                <a:tab pos="521335" algn="l"/>
              </a:tabLst>
            </a:pPr>
            <a:r>
              <a:rPr lang="en-US" sz="2000" b="1" i="1" spc="-10" dirty="0">
                <a:solidFill>
                  <a:schemeClr val="tx1"/>
                </a:solidFill>
                <a:effectLst/>
                <a:ea typeface="Calibri" panose="020F0502020204030204" pitchFamily="34" charset="0"/>
              </a:rPr>
              <a:t>Programmatic audits </a:t>
            </a:r>
            <a:r>
              <a:rPr lang="en-US" sz="2000" spc="-10" dirty="0">
                <a:solidFill>
                  <a:schemeClr val="tx1"/>
                </a:solidFill>
                <a:effectLst/>
                <a:ea typeface="Calibri" panose="020F0502020204030204" pitchFamily="34" charset="0"/>
              </a:rPr>
              <a:t>provide an independent point of view on the extent to which the agency has efficiently and effectively carried out its operations and achieved the intended program results and</a:t>
            </a:r>
            <a:r>
              <a:rPr lang="en-US" sz="2000" spc="-70" dirty="0">
                <a:solidFill>
                  <a:schemeClr val="tx1"/>
                </a:solidFill>
                <a:effectLst/>
                <a:ea typeface="Calibri" panose="020F0502020204030204" pitchFamily="34" charset="0"/>
              </a:rPr>
              <a:t> </a:t>
            </a:r>
            <a:r>
              <a:rPr lang="en-US" sz="2000" spc="-10" dirty="0">
                <a:solidFill>
                  <a:schemeClr val="tx1"/>
                </a:solidFill>
                <a:effectLst/>
                <a:ea typeface="Calibri" panose="020F0502020204030204" pitchFamily="34" charset="0"/>
              </a:rPr>
              <a:t>benefit.</a:t>
            </a:r>
          </a:p>
        </p:txBody>
      </p:sp>
      <p:pic>
        <p:nvPicPr>
          <p:cNvPr id="4" name="Picture 3">
            <a:extLst>
              <a:ext uri="{FF2B5EF4-FFF2-40B4-BE49-F238E27FC236}">
                <a16:creationId xmlns:a16="http://schemas.microsoft.com/office/drawing/2014/main" id="{3F70BBCB-CC41-1D64-5ABD-556B9F307D4F}"/>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285333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90A5-9F96-1416-8FC0-339C6C35482A}"/>
              </a:ext>
            </a:extLst>
          </p:cNvPr>
          <p:cNvSpPr>
            <a:spLocks noGrp="1"/>
          </p:cNvSpPr>
          <p:nvPr>
            <p:ph type="title"/>
          </p:nvPr>
        </p:nvSpPr>
        <p:spPr>
          <a:xfrm>
            <a:off x="399407" y="641201"/>
            <a:ext cx="3992859" cy="1280890"/>
          </a:xfrm>
        </p:spPr>
        <p:txBody>
          <a:bodyPr/>
          <a:lstStyle/>
          <a:p>
            <a:r>
              <a:rPr lang="en-US" dirty="0"/>
              <a:t>PROCUREMENT</a:t>
            </a:r>
          </a:p>
        </p:txBody>
      </p:sp>
      <p:sp>
        <p:nvSpPr>
          <p:cNvPr id="3" name="Content Placeholder 2">
            <a:extLst>
              <a:ext uri="{FF2B5EF4-FFF2-40B4-BE49-F238E27FC236}">
                <a16:creationId xmlns:a16="http://schemas.microsoft.com/office/drawing/2014/main" id="{4F5037A3-14A0-2E8B-BA42-A682944B44B7}"/>
              </a:ext>
            </a:extLst>
          </p:cNvPr>
          <p:cNvSpPr>
            <a:spLocks noGrp="1"/>
          </p:cNvSpPr>
          <p:nvPr>
            <p:ph idx="1"/>
          </p:nvPr>
        </p:nvSpPr>
        <p:spPr>
          <a:xfrm>
            <a:off x="3931223" y="727193"/>
            <a:ext cx="6494803" cy="5403613"/>
          </a:xfrm>
        </p:spPr>
        <p:txBody>
          <a:bodyPr>
            <a:noAutofit/>
          </a:bodyPr>
          <a:lstStyle/>
          <a:p>
            <a:pPr marL="0" indent="0">
              <a:buNone/>
            </a:pPr>
            <a:r>
              <a:rPr lang="en-US" sz="1900" b="1" dirty="0">
                <a:solidFill>
                  <a:schemeClr val="tx1"/>
                </a:solidFill>
              </a:rPr>
              <a:t>Equipment vs Supplies</a:t>
            </a:r>
          </a:p>
          <a:p>
            <a:pPr lvl="1">
              <a:buFont typeface="Wingdings 3" panose="05040102010807070707" pitchFamily="18" charset="2"/>
              <a:buChar char="´"/>
            </a:pPr>
            <a:r>
              <a:rPr lang="en-US" sz="1900" i="1" dirty="0">
                <a:solidFill>
                  <a:schemeClr val="tx1"/>
                </a:solidFill>
                <a:effectLst/>
                <a:ea typeface="Times New Roman" panose="02020603050405020304" pitchFamily="18" charset="0"/>
              </a:rPr>
              <a:t>Equipment</a:t>
            </a:r>
            <a:r>
              <a:rPr lang="en-US" sz="1900" dirty="0">
                <a:solidFill>
                  <a:schemeClr val="tx1"/>
                </a:solidFill>
                <a:effectLst/>
                <a:ea typeface="Times New Roman" panose="02020603050405020304" pitchFamily="18" charset="0"/>
              </a:rPr>
              <a:t> means tangible personal property (including information technology systems) having a useful life of more than one year and a per-unit acquisition cost which equals or exceeds the lesser of the capitalization level established by the non-federal entity for financial statement purposes, or $5,000. </a:t>
            </a:r>
            <a:r>
              <a:rPr lang="en-US" sz="1900" dirty="0">
                <a:solidFill>
                  <a:schemeClr val="tx1"/>
                </a:solidFill>
                <a:effectLst/>
                <a:highlight>
                  <a:srgbClr val="FF0000"/>
                </a:highlight>
                <a:ea typeface="Times New Roman" panose="02020603050405020304" pitchFamily="18" charset="0"/>
              </a:rPr>
              <a:t>Pre-Purchase Approval Required</a:t>
            </a:r>
          </a:p>
          <a:p>
            <a:pPr lvl="1">
              <a:buFont typeface="Wingdings 3" panose="05040102010807070707" pitchFamily="18" charset="2"/>
              <a:buChar char="´"/>
            </a:pPr>
            <a:r>
              <a:rPr lang="en-US" sz="1900" i="1" dirty="0">
                <a:solidFill>
                  <a:schemeClr val="tx1"/>
                </a:solidFill>
                <a:effectLst/>
                <a:ea typeface="Times New Roman" panose="02020603050405020304" pitchFamily="18" charset="0"/>
              </a:rPr>
              <a:t>Supplies</a:t>
            </a:r>
            <a:r>
              <a:rPr lang="en-US" sz="1900" dirty="0">
                <a:solidFill>
                  <a:schemeClr val="tx1"/>
                </a:solidFill>
                <a:effectLst/>
                <a:ea typeface="Times New Roman" panose="02020603050405020304" pitchFamily="18" charset="0"/>
              </a:rPr>
              <a:t> means all tangible personal property other than those described in </a:t>
            </a:r>
            <a:r>
              <a:rPr lang="en-US" sz="1900" u="sng" dirty="0">
                <a:solidFill>
                  <a:schemeClr val="tx1"/>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 200.33</a:t>
            </a:r>
            <a:r>
              <a:rPr lang="en-US" sz="1900" dirty="0">
                <a:solidFill>
                  <a:schemeClr val="tx1"/>
                </a:solidFill>
                <a:effectLst/>
                <a:ea typeface="Times New Roman" panose="02020603050405020304" pitchFamily="18" charset="0"/>
              </a:rPr>
              <a:t> Equipment. A computing device is a supply if the acquisition cost is less than the lesser of the capitalization level established by the non-federal entity for financial statement purposes or $5,000, regardless of the length of its useful life.</a:t>
            </a:r>
          </a:p>
          <a:p>
            <a:pPr marL="0" indent="0">
              <a:buNone/>
            </a:pPr>
            <a:r>
              <a:rPr lang="en-US" sz="1900" b="1" dirty="0">
                <a:solidFill>
                  <a:schemeClr val="tx1"/>
                </a:solidFill>
              </a:rPr>
              <a:t>Use and Reversion of Assets</a:t>
            </a:r>
          </a:p>
        </p:txBody>
      </p:sp>
      <p:pic>
        <p:nvPicPr>
          <p:cNvPr id="4" name="Picture 3">
            <a:extLst>
              <a:ext uri="{FF2B5EF4-FFF2-40B4-BE49-F238E27FC236}">
                <a16:creationId xmlns:a16="http://schemas.microsoft.com/office/drawing/2014/main" id="{F85B625E-2DD5-A10F-0A4D-FA48D99714E1}"/>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671677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0831-33AA-F0D1-5C80-C1C9E73B499F}"/>
              </a:ext>
            </a:extLst>
          </p:cNvPr>
          <p:cNvSpPr>
            <a:spLocks noGrp="1"/>
          </p:cNvSpPr>
          <p:nvPr>
            <p:ph type="title"/>
          </p:nvPr>
        </p:nvSpPr>
        <p:spPr>
          <a:xfrm>
            <a:off x="581114" y="547197"/>
            <a:ext cx="3743058" cy="1280890"/>
          </a:xfrm>
        </p:spPr>
        <p:txBody>
          <a:bodyPr>
            <a:noAutofit/>
          </a:bodyPr>
          <a:lstStyle/>
          <a:p>
            <a:pPr algn="r"/>
            <a:r>
              <a:rPr lang="en-US" sz="4800" dirty="0"/>
              <a:t>RECORD RETENTION</a:t>
            </a:r>
          </a:p>
        </p:txBody>
      </p:sp>
      <p:sp>
        <p:nvSpPr>
          <p:cNvPr id="3" name="Content Placeholder 2">
            <a:extLst>
              <a:ext uri="{FF2B5EF4-FFF2-40B4-BE49-F238E27FC236}">
                <a16:creationId xmlns:a16="http://schemas.microsoft.com/office/drawing/2014/main" id="{87F9EB73-5CF3-646C-881B-A38069A2B6AF}"/>
              </a:ext>
            </a:extLst>
          </p:cNvPr>
          <p:cNvSpPr>
            <a:spLocks noGrp="1"/>
          </p:cNvSpPr>
          <p:nvPr>
            <p:ph idx="1"/>
          </p:nvPr>
        </p:nvSpPr>
        <p:spPr>
          <a:xfrm>
            <a:off x="5939763" y="1206199"/>
            <a:ext cx="5477035" cy="4445601"/>
          </a:xfrm>
        </p:spPr>
        <p:txBody>
          <a:bodyPr>
            <a:noAutofit/>
          </a:bodyPr>
          <a:lstStyle/>
          <a:p>
            <a:pPr>
              <a:buFont typeface="Wingdings 3" panose="05040102010807070707" pitchFamily="18" charset="2"/>
              <a:buChar char="´"/>
            </a:pPr>
            <a:r>
              <a:rPr lang="en-US" sz="2400" b="1" dirty="0">
                <a:solidFill>
                  <a:schemeClr val="tx1"/>
                </a:solidFill>
              </a:rPr>
              <a:t>Records include but not limited to:</a:t>
            </a:r>
          </a:p>
          <a:p>
            <a:pPr lvl="1">
              <a:buFont typeface="Wingdings 3" panose="05040102010807070707" pitchFamily="18" charset="2"/>
              <a:buChar char="´"/>
            </a:pPr>
            <a:r>
              <a:rPr lang="en-US" sz="2400" dirty="0">
                <a:solidFill>
                  <a:schemeClr val="tx1"/>
                </a:solidFill>
              </a:rPr>
              <a:t>Financial</a:t>
            </a:r>
          </a:p>
          <a:p>
            <a:pPr lvl="1">
              <a:buFont typeface="Wingdings 3" panose="05040102010807070707" pitchFamily="18" charset="2"/>
              <a:buChar char="´"/>
            </a:pPr>
            <a:r>
              <a:rPr lang="en-US" sz="2400" dirty="0">
                <a:solidFill>
                  <a:schemeClr val="tx1"/>
                </a:solidFill>
              </a:rPr>
              <a:t>Program</a:t>
            </a:r>
          </a:p>
          <a:p>
            <a:pPr lvl="1">
              <a:buFont typeface="Wingdings 3" panose="05040102010807070707" pitchFamily="18" charset="2"/>
              <a:buChar char="´"/>
            </a:pPr>
            <a:r>
              <a:rPr lang="en-US" sz="2400" dirty="0">
                <a:solidFill>
                  <a:schemeClr val="tx1"/>
                </a:solidFill>
              </a:rPr>
              <a:t>Supporting documents</a:t>
            </a:r>
          </a:p>
          <a:p>
            <a:pPr lvl="1">
              <a:buFont typeface="Wingdings 3" panose="05040102010807070707" pitchFamily="18" charset="2"/>
              <a:buChar char="´"/>
            </a:pPr>
            <a:r>
              <a:rPr lang="en-US" sz="2400" dirty="0">
                <a:solidFill>
                  <a:schemeClr val="tx1"/>
                </a:solidFill>
              </a:rPr>
              <a:t>Statistical records</a:t>
            </a:r>
          </a:p>
          <a:p>
            <a:pPr lvl="1">
              <a:buFont typeface="Wingdings 3" panose="05040102010807070707" pitchFamily="18" charset="2"/>
              <a:buChar char="´"/>
            </a:pPr>
            <a:r>
              <a:rPr lang="en-US" sz="2400" dirty="0">
                <a:solidFill>
                  <a:schemeClr val="tx1"/>
                </a:solidFill>
              </a:rPr>
              <a:t>Personnel </a:t>
            </a:r>
          </a:p>
          <a:p>
            <a:pPr lvl="1">
              <a:buFont typeface="Wingdings 3" panose="05040102010807070707" pitchFamily="18" charset="2"/>
              <a:buChar char="´"/>
            </a:pPr>
            <a:r>
              <a:rPr lang="en-US" sz="2400" dirty="0">
                <a:solidFill>
                  <a:schemeClr val="tx1"/>
                </a:solidFill>
              </a:rPr>
              <a:t>Property</a:t>
            </a:r>
          </a:p>
          <a:p>
            <a:pPr>
              <a:buFont typeface="Wingdings 3" panose="05040102010807070707" pitchFamily="18" charset="2"/>
              <a:buChar char="´"/>
            </a:pPr>
            <a:r>
              <a:rPr lang="en-US" sz="2400" b="1" dirty="0">
                <a:solidFill>
                  <a:schemeClr val="tx1"/>
                </a:solidFill>
              </a:rPr>
              <a:t>5 Years or longer</a:t>
            </a:r>
          </a:p>
        </p:txBody>
      </p:sp>
      <p:pic>
        <p:nvPicPr>
          <p:cNvPr id="4" name="Picture 3">
            <a:extLst>
              <a:ext uri="{FF2B5EF4-FFF2-40B4-BE49-F238E27FC236}">
                <a16:creationId xmlns:a16="http://schemas.microsoft.com/office/drawing/2014/main" id="{77FB9611-55E6-E384-B15B-88FEDD706897}"/>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52547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477B8-3659-45D1-8981-566BAF3C87DA}"/>
              </a:ext>
            </a:extLst>
          </p:cNvPr>
          <p:cNvSpPr>
            <a:spLocks noGrp="1"/>
          </p:cNvSpPr>
          <p:nvPr>
            <p:ph type="title"/>
          </p:nvPr>
        </p:nvSpPr>
        <p:spPr>
          <a:xfrm>
            <a:off x="1145136" y="497792"/>
            <a:ext cx="3893249" cy="1869393"/>
          </a:xfrm>
        </p:spPr>
        <p:txBody>
          <a:bodyPr>
            <a:normAutofit/>
          </a:bodyPr>
          <a:lstStyle/>
          <a:p>
            <a:pPr algn="r"/>
            <a:r>
              <a:rPr lang="en-US" sz="5200" dirty="0"/>
              <a:t>CARDINAL RULE</a:t>
            </a:r>
          </a:p>
        </p:txBody>
      </p:sp>
      <p:sp>
        <p:nvSpPr>
          <p:cNvPr id="3" name="Content Placeholder 2">
            <a:extLst>
              <a:ext uri="{FF2B5EF4-FFF2-40B4-BE49-F238E27FC236}">
                <a16:creationId xmlns:a16="http://schemas.microsoft.com/office/drawing/2014/main" id="{35A9F32F-48EA-46BD-A5C1-6E6773DC0356}"/>
              </a:ext>
            </a:extLst>
          </p:cNvPr>
          <p:cNvSpPr>
            <a:spLocks noGrp="1"/>
          </p:cNvSpPr>
          <p:nvPr>
            <p:ph idx="1"/>
          </p:nvPr>
        </p:nvSpPr>
        <p:spPr>
          <a:xfrm>
            <a:off x="6546253" y="807192"/>
            <a:ext cx="5085184" cy="4482357"/>
          </a:xfrm>
        </p:spPr>
        <p:txBody>
          <a:bodyPr>
            <a:normAutofit/>
          </a:bodyPr>
          <a:lstStyle/>
          <a:p>
            <a:pPr marL="0" marR="0" indent="0" eaLnBrk="0" hangingPunct="0">
              <a:lnSpc>
                <a:spcPct val="107000"/>
              </a:lnSpc>
              <a:spcBef>
                <a:spcPts val="0"/>
              </a:spcBef>
              <a:spcAft>
                <a:spcPts val="0"/>
              </a:spcAft>
              <a:buNone/>
            </a:pPr>
            <a:r>
              <a:rPr lang="en-US" sz="2800" b="1" dirty="0">
                <a:solidFill>
                  <a:schemeClr val="tx1"/>
                </a:solidFill>
                <a:effectLst/>
                <a:ea typeface="Calibri" panose="020F0502020204030204" pitchFamily="34" charset="0"/>
              </a:rPr>
              <a:t>DOCUMENTATION</a:t>
            </a:r>
          </a:p>
          <a:p>
            <a:pPr marL="0" marR="0" indent="0" eaLnBrk="0" hangingPunct="0">
              <a:lnSpc>
                <a:spcPct val="107000"/>
              </a:lnSpc>
              <a:spcBef>
                <a:spcPts val="0"/>
              </a:spcBef>
              <a:spcAft>
                <a:spcPts val="0"/>
              </a:spcAft>
              <a:buNone/>
            </a:pPr>
            <a:endParaRPr lang="en-US" sz="2800" dirty="0">
              <a:solidFill>
                <a:schemeClr val="tx1"/>
              </a:solidFill>
              <a:ea typeface="Times New Roman" panose="02020603050405020304" pitchFamily="18" charset="0"/>
            </a:endParaRPr>
          </a:p>
          <a:p>
            <a:pPr marL="0" marR="0" indent="0" eaLnBrk="0" hangingPunct="0">
              <a:lnSpc>
                <a:spcPct val="107000"/>
              </a:lnSpc>
              <a:spcBef>
                <a:spcPts val="0"/>
              </a:spcBef>
              <a:spcAft>
                <a:spcPts val="0"/>
              </a:spcAft>
              <a:buNone/>
            </a:pPr>
            <a:r>
              <a:rPr lang="en-US" sz="2400" dirty="0">
                <a:solidFill>
                  <a:schemeClr val="tx1"/>
                </a:solidFill>
                <a:effectLst/>
                <a:ea typeface="Times New Roman" panose="02020603050405020304" pitchFamily="18" charset="0"/>
              </a:rPr>
              <a:t>If your activities, personnel, procedures, expenditures, and results are not documented properly, from the federal government’s perspective, you have not done your job, regardless of your accomplishments!</a:t>
            </a:r>
          </a:p>
        </p:txBody>
      </p:sp>
      <p:pic>
        <p:nvPicPr>
          <p:cNvPr id="4" name="Picture 3">
            <a:extLst>
              <a:ext uri="{FF2B5EF4-FFF2-40B4-BE49-F238E27FC236}">
                <a16:creationId xmlns:a16="http://schemas.microsoft.com/office/drawing/2014/main" id="{E9F27757-4D69-55AE-E7A5-FFCDBBDF66A2}"/>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4213875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205643" y="-1480758"/>
            <a:ext cx="4011874" cy="4892040"/>
          </a:xfrm>
        </p:spPr>
        <p:txBody>
          <a:bodyPr>
            <a:normAutofit/>
          </a:bodyPr>
          <a:lstStyle/>
          <a:p>
            <a:pPr algn="r"/>
            <a:r>
              <a:rPr lang="en-US" sz="4400" dirty="0"/>
              <a:t>MONITORING</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329973" y="611237"/>
            <a:ext cx="7063475" cy="4965888"/>
          </a:xfrm>
        </p:spPr>
        <p:txBody>
          <a:bodyPr>
            <a:normAutofit fontScale="85000" lnSpcReduction="20000"/>
          </a:bodyPr>
          <a:lstStyle/>
          <a:p>
            <a:pPr lvl="1">
              <a:buFont typeface="Wingdings 3" panose="05040102010807070707" pitchFamily="18" charset="2"/>
              <a:buChar char="´"/>
            </a:pPr>
            <a:r>
              <a:rPr lang="en-US" sz="3000" dirty="0">
                <a:solidFill>
                  <a:schemeClr val="tx1"/>
                </a:solidFill>
                <a:ea typeface="Calibri" panose="020F0502020204030204" pitchFamily="34" charset="0"/>
              </a:rPr>
              <a:t>Types of Monitoring:</a:t>
            </a:r>
            <a:endParaRPr lang="en-US" sz="3000" dirty="0">
              <a:solidFill>
                <a:schemeClr val="tx1"/>
              </a:solidFill>
              <a:effectLst/>
              <a:ea typeface="Calibri" panose="020F0502020204030204" pitchFamily="34" charset="0"/>
            </a:endParaRPr>
          </a:p>
          <a:p>
            <a:pPr lvl="2">
              <a:buFont typeface="Wingdings 3" panose="05040102010807070707" pitchFamily="18" charset="2"/>
              <a:buChar char="´"/>
            </a:pPr>
            <a:r>
              <a:rPr lang="en-US" sz="3000" dirty="0">
                <a:solidFill>
                  <a:schemeClr val="tx1"/>
                </a:solidFill>
                <a:ea typeface="Calibri" panose="020F0502020204030204" pitchFamily="34" charset="0"/>
              </a:rPr>
              <a:t>Individual Project-As Needed</a:t>
            </a:r>
          </a:p>
          <a:p>
            <a:pPr lvl="2">
              <a:buFont typeface="Wingdings 3" panose="05040102010807070707" pitchFamily="18" charset="2"/>
              <a:buChar char="´"/>
            </a:pPr>
            <a:r>
              <a:rPr lang="en-US" sz="3000" dirty="0">
                <a:solidFill>
                  <a:schemeClr val="tx1"/>
                </a:solidFill>
                <a:effectLst/>
                <a:ea typeface="Calibri" panose="020F0502020204030204" pitchFamily="34" charset="0"/>
              </a:rPr>
              <a:t>Desk Review-Monthly</a:t>
            </a:r>
          </a:p>
          <a:p>
            <a:pPr lvl="2">
              <a:buFont typeface="Wingdings 3" panose="05040102010807070707" pitchFamily="18" charset="2"/>
              <a:buChar char="´"/>
            </a:pPr>
            <a:r>
              <a:rPr lang="en-US" sz="3000" dirty="0">
                <a:solidFill>
                  <a:schemeClr val="tx1"/>
                </a:solidFill>
                <a:ea typeface="Calibri" panose="020F0502020204030204" pitchFamily="34" charset="0"/>
              </a:rPr>
              <a:t>On-Site-Annually</a:t>
            </a:r>
          </a:p>
          <a:p>
            <a:pPr lvl="2">
              <a:buFont typeface="Wingdings 3" panose="05040102010807070707" pitchFamily="18" charset="2"/>
              <a:buChar char="´"/>
            </a:pPr>
            <a:r>
              <a:rPr lang="en-US" sz="3000" dirty="0">
                <a:solidFill>
                  <a:schemeClr val="tx1"/>
                </a:solidFill>
                <a:effectLst/>
                <a:ea typeface="Calibri" panose="020F0502020204030204" pitchFamily="34" charset="0"/>
              </a:rPr>
              <a:t>Davis-Bacon-As Needed</a:t>
            </a:r>
          </a:p>
          <a:p>
            <a:pPr lvl="2">
              <a:buFont typeface="Wingdings 3" panose="05040102010807070707" pitchFamily="18" charset="2"/>
              <a:buChar char="´"/>
            </a:pPr>
            <a:r>
              <a:rPr lang="en-US" sz="3000" dirty="0">
                <a:solidFill>
                  <a:schemeClr val="tx1"/>
                </a:solidFill>
                <a:ea typeface="Calibri" panose="020F0502020204030204" pitchFamily="34" charset="0"/>
              </a:rPr>
              <a:t>Drawdown Requests-Submitted</a:t>
            </a:r>
          </a:p>
          <a:p>
            <a:pPr lvl="1">
              <a:buFont typeface="Wingdings 3" panose="05040102010807070707" pitchFamily="18" charset="2"/>
              <a:buChar char="´"/>
            </a:pPr>
            <a:r>
              <a:rPr lang="en-US" sz="3000" dirty="0">
                <a:solidFill>
                  <a:schemeClr val="tx1"/>
                </a:solidFill>
                <a:effectLst/>
                <a:ea typeface="Calibri" panose="020F0502020204030204" pitchFamily="34" charset="0"/>
              </a:rPr>
              <a:t>The primary objective of monitoring subrecipients is to ensure compliance with regulations governing administrative, financial, and programmatic operations.</a:t>
            </a:r>
            <a:endParaRPr lang="en-US" sz="3000" spc="-10" dirty="0">
              <a:solidFill>
                <a:schemeClr val="tx1"/>
              </a:solidFill>
              <a:effectLst/>
              <a:ea typeface="Times New Roman" panose="02020603050405020304" pitchFamily="18" charset="0"/>
            </a:endParaRPr>
          </a:p>
          <a:p>
            <a:pPr lvl="1">
              <a:buFont typeface="Wingdings" panose="05000000000000000000" pitchFamily="2" charset="2"/>
              <a:buChar char="Ø"/>
            </a:pPr>
            <a:endParaRPr lang="en-US" sz="3000" dirty="0">
              <a:solidFill>
                <a:schemeClr val="tx1"/>
              </a:solidFill>
              <a:ea typeface="Calibri" panose="020F0502020204030204" pitchFamily="34" charset="0"/>
            </a:endParaRPr>
          </a:p>
        </p:txBody>
      </p:sp>
      <p:pic>
        <p:nvPicPr>
          <p:cNvPr id="4" name="Picture 3">
            <a:extLst>
              <a:ext uri="{FF2B5EF4-FFF2-40B4-BE49-F238E27FC236}">
                <a16:creationId xmlns:a16="http://schemas.microsoft.com/office/drawing/2014/main" id="{A8B7EA11-AD3D-B0C0-4EBB-BB4E40E96A26}"/>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723848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06081" y="183628"/>
            <a:ext cx="4188978" cy="2743201"/>
          </a:xfrm>
        </p:spPr>
        <p:txBody>
          <a:bodyPr>
            <a:normAutofit/>
          </a:bodyPr>
          <a:lstStyle/>
          <a:p>
            <a:pPr algn="r"/>
            <a:r>
              <a:rPr lang="en-US" sz="4400" dirty="0"/>
              <a:t>LAWS AND REQUIREMENTS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511911" y="394068"/>
            <a:ext cx="6370063" cy="5065521"/>
          </a:xfrm>
        </p:spPr>
        <p:txBody>
          <a:bodyPr>
            <a:normAutofit/>
          </a:bodyPr>
          <a:lstStyle/>
          <a:p>
            <a:pPr lvl="1">
              <a:buFont typeface="Wingdings 3" panose="05040102010807070707" pitchFamily="18" charset="2"/>
              <a:buChar char="´"/>
            </a:pPr>
            <a:r>
              <a:rPr lang="en-US" sz="2400" dirty="0">
                <a:solidFill>
                  <a:schemeClr val="tx1"/>
                </a:solidFill>
                <a:effectLst/>
                <a:ea typeface="Calibri" panose="020F0502020204030204" pitchFamily="34" charset="0"/>
                <a:cs typeface="Times New Roman" panose="02020603050405020304" pitchFamily="18" charset="0"/>
              </a:rPr>
              <a:t>CIVIL RIGHTS, FAIR HOUSING, AND EQUAL OPPORTUNITY</a:t>
            </a:r>
            <a:endParaRPr lang="en-US" sz="2400" dirty="0">
              <a:solidFill>
                <a:schemeClr val="tx1"/>
              </a:solidFill>
              <a:effectLst/>
              <a:ea typeface="Times New Roman" panose="02020603050405020304" pitchFamily="18" charset="0"/>
              <a:cs typeface="Times New Roman" panose="02020603050405020304" pitchFamily="18" charset="0"/>
            </a:endParaRPr>
          </a:p>
          <a:p>
            <a:pPr lvl="1">
              <a:buFont typeface="Wingdings 3" panose="05040102010807070707" pitchFamily="18" charset="2"/>
              <a:buChar char="´"/>
            </a:pPr>
            <a:r>
              <a:rPr lang="en-US" sz="2400" dirty="0">
                <a:solidFill>
                  <a:schemeClr val="tx1"/>
                </a:solidFill>
                <a:effectLst/>
                <a:ea typeface="Calibri" panose="020F0502020204030204" pitchFamily="34" charset="0"/>
                <a:cs typeface="Times New Roman" panose="02020603050405020304" pitchFamily="18" charset="0"/>
              </a:rPr>
              <a:t>AMERICANS WITH DISABILITIES ACT</a:t>
            </a:r>
            <a:endParaRPr lang="en-US" sz="2400" dirty="0">
              <a:solidFill>
                <a:schemeClr val="tx1"/>
              </a:solidFill>
              <a:effectLst/>
              <a:ea typeface="Times New Roman" panose="02020603050405020304" pitchFamily="18" charset="0"/>
              <a:cs typeface="Times New Roman" panose="02020603050405020304" pitchFamily="18" charset="0"/>
            </a:endParaRPr>
          </a:p>
          <a:p>
            <a:pPr lvl="1">
              <a:buFont typeface="Wingdings 3" panose="05040102010807070707" pitchFamily="18" charset="2"/>
              <a:buChar char="´"/>
            </a:pPr>
            <a:r>
              <a:rPr lang="en-US" sz="2400" dirty="0">
                <a:solidFill>
                  <a:schemeClr val="tx1"/>
                </a:solidFill>
                <a:effectLst/>
                <a:ea typeface="Calibri" panose="020F0502020204030204" pitchFamily="34" charset="0"/>
                <a:cs typeface="Times New Roman" panose="02020603050405020304" pitchFamily="18" charset="0"/>
              </a:rPr>
              <a:t>SECTION 3/DAVIS-BACON</a:t>
            </a:r>
            <a:endParaRPr lang="en-US" sz="2400" dirty="0">
              <a:solidFill>
                <a:schemeClr val="tx1"/>
              </a:solidFill>
              <a:effectLst/>
              <a:ea typeface="Times New Roman" panose="02020603050405020304" pitchFamily="18" charset="0"/>
              <a:cs typeface="Times New Roman" panose="02020603050405020304" pitchFamily="18" charset="0"/>
            </a:endParaRPr>
          </a:p>
          <a:p>
            <a:pPr lvl="1">
              <a:buFont typeface="Wingdings 3" panose="05040102010807070707" pitchFamily="18" charset="2"/>
              <a:buChar char="´"/>
            </a:pPr>
            <a:r>
              <a:rPr lang="en-US" sz="2400" dirty="0">
                <a:solidFill>
                  <a:schemeClr val="tx1"/>
                </a:solidFill>
                <a:effectLst/>
                <a:ea typeface="Calibri" panose="020F0502020204030204" pitchFamily="34" charset="0"/>
                <a:cs typeface="Times New Roman" panose="02020603050405020304" pitchFamily="18" charset="0"/>
              </a:rPr>
              <a:t>CONFLICT OF INTEREST</a:t>
            </a:r>
            <a:endParaRPr lang="en-US" sz="2400" dirty="0">
              <a:solidFill>
                <a:schemeClr val="tx1"/>
              </a:solidFill>
              <a:effectLst/>
              <a:ea typeface="Times New Roman" panose="02020603050405020304" pitchFamily="18" charset="0"/>
              <a:cs typeface="Times New Roman" panose="02020603050405020304" pitchFamily="18" charset="0"/>
            </a:endParaRPr>
          </a:p>
          <a:p>
            <a:pPr lvl="1">
              <a:buFont typeface="Wingdings 3" panose="05040102010807070707" pitchFamily="18" charset="2"/>
              <a:buChar char="´"/>
            </a:pPr>
            <a:r>
              <a:rPr lang="en-US" sz="2400" dirty="0">
                <a:solidFill>
                  <a:schemeClr val="tx1"/>
                </a:solidFill>
                <a:effectLst/>
                <a:ea typeface="Calibri" panose="020F0502020204030204" pitchFamily="34" charset="0"/>
                <a:cs typeface="Times New Roman" panose="02020603050405020304" pitchFamily="18" charset="0"/>
              </a:rPr>
              <a:t>LABOR REQUIREMENTS</a:t>
            </a:r>
            <a:endParaRPr lang="en-US" sz="2400" dirty="0">
              <a:solidFill>
                <a:schemeClr val="tx1"/>
              </a:solidFill>
              <a:effectLst/>
              <a:ea typeface="Times New Roman" panose="02020603050405020304" pitchFamily="18" charset="0"/>
              <a:cs typeface="Times New Roman" panose="02020603050405020304" pitchFamily="18" charset="0"/>
            </a:endParaRPr>
          </a:p>
          <a:p>
            <a:pPr lvl="1">
              <a:buFont typeface="Wingdings 3" panose="05040102010807070707" pitchFamily="18" charset="2"/>
              <a:buChar char="´"/>
            </a:pPr>
            <a:r>
              <a:rPr lang="en-US" sz="2400" dirty="0">
                <a:solidFill>
                  <a:schemeClr val="tx1"/>
                </a:solidFill>
                <a:effectLst/>
                <a:ea typeface="Calibri" panose="020F0502020204030204" pitchFamily="34" charset="0"/>
                <a:cs typeface="Times New Roman" panose="02020603050405020304" pitchFamily="18" charset="0"/>
              </a:rPr>
              <a:t>DISPLACEMENT AND AFFIRMATIVE MARKETING</a:t>
            </a:r>
            <a:endParaRPr lang="en-US" sz="2400" dirty="0">
              <a:solidFill>
                <a:schemeClr val="tx1"/>
              </a:solidFill>
              <a:effectLst/>
              <a:ea typeface="Times New Roman" panose="02020603050405020304" pitchFamily="18" charset="0"/>
              <a:cs typeface="Times New Roman" panose="02020603050405020304" pitchFamily="18" charset="0"/>
            </a:endParaRPr>
          </a:p>
          <a:p>
            <a:pPr lvl="1">
              <a:buFont typeface="Wingdings 3" panose="05040102010807070707" pitchFamily="18" charset="2"/>
              <a:buChar char="´"/>
            </a:pPr>
            <a:r>
              <a:rPr lang="en-US" sz="2400" dirty="0">
                <a:solidFill>
                  <a:schemeClr val="tx1"/>
                </a:solidFill>
                <a:effectLst/>
                <a:ea typeface="Calibri" panose="020F0502020204030204" pitchFamily="34" charset="0"/>
                <a:cs typeface="Times New Roman" panose="02020603050405020304" pitchFamily="18" charset="0"/>
              </a:rPr>
              <a:t>UNIFORM RELOCATION ASSISTANCE</a:t>
            </a:r>
            <a:endParaRPr lang="en-US" sz="2400" dirty="0">
              <a:solidFill>
                <a:schemeClr val="tx1"/>
              </a:solidFill>
              <a:effectLst/>
              <a:ea typeface="Times New Roman" panose="02020603050405020304" pitchFamily="18" charset="0"/>
              <a:cs typeface="Times New Roman" panose="02020603050405020304" pitchFamily="18" charset="0"/>
            </a:endParaRPr>
          </a:p>
          <a:p>
            <a:pPr lvl="1">
              <a:buFont typeface="Wingdings 3" panose="05040102010807070707" pitchFamily="18" charset="2"/>
              <a:buChar char="´"/>
            </a:pPr>
            <a:r>
              <a:rPr lang="en-US" sz="2400" dirty="0">
                <a:solidFill>
                  <a:schemeClr val="tx1"/>
                </a:solidFill>
                <a:effectLst/>
                <a:ea typeface="Calibri" panose="020F0502020204030204" pitchFamily="34" charset="0"/>
                <a:cs typeface="Calibri Light" panose="020F0302020204030204" pitchFamily="34" charset="0"/>
              </a:rPr>
              <a:t>ENVIRONMENTAL REVIEWS</a:t>
            </a:r>
          </a:p>
        </p:txBody>
      </p:sp>
      <p:pic>
        <p:nvPicPr>
          <p:cNvPr id="4" name="Picture 3">
            <a:extLst>
              <a:ext uri="{FF2B5EF4-FFF2-40B4-BE49-F238E27FC236}">
                <a16:creationId xmlns:a16="http://schemas.microsoft.com/office/drawing/2014/main" id="{E2CDA548-C7F7-BD93-D26D-23262FB16A80}"/>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4269194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136888" y="334630"/>
            <a:ext cx="4188978" cy="2743201"/>
          </a:xfrm>
        </p:spPr>
        <p:txBody>
          <a:bodyPr>
            <a:normAutofit/>
          </a:bodyPr>
          <a:lstStyle/>
          <a:p>
            <a:pPr algn="r"/>
            <a:r>
              <a:rPr lang="en-US" sz="4400" dirty="0"/>
              <a:t>SECTION 3 BASICS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818697" y="334630"/>
            <a:ext cx="6370063" cy="5065521"/>
          </a:xfrm>
        </p:spPr>
        <p:txBody>
          <a:bodyPr>
            <a:normAutofit/>
          </a:bodyPr>
          <a:lstStyle/>
          <a:p>
            <a:pPr algn="just"/>
            <a:r>
              <a:rPr lang="en-US" sz="2400" dirty="0">
                <a:solidFill>
                  <a:schemeClr val="tx1"/>
                </a:solidFill>
              </a:rPr>
              <a:t>Purpose: empower low-income workers in the community with upward economic mobility</a:t>
            </a:r>
          </a:p>
          <a:p>
            <a:pPr algn="just"/>
            <a:r>
              <a:rPr lang="en-US" sz="2400" dirty="0">
                <a:solidFill>
                  <a:schemeClr val="tx1"/>
                </a:solidFill>
              </a:rPr>
              <a:t>Trigger: total amount of federal assistance exceeds $200,000, applies to entire project regardless of full or partial federal assistance</a:t>
            </a:r>
          </a:p>
        </p:txBody>
      </p:sp>
      <p:pic>
        <p:nvPicPr>
          <p:cNvPr id="4" name="Picture 3">
            <a:extLst>
              <a:ext uri="{FF2B5EF4-FFF2-40B4-BE49-F238E27FC236}">
                <a16:creationId xmlns:a16="http://schemas.microsoft.com/office/drawing/2014/main" id="{E2CDA548-C7F7-BD93-D26D-23262FB16A80}"/>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13421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136888" y="108752"/>
            <a:ext cx="4188978" cy="2743201"/>
          </a:xfrm>
        </p:spPr>
        <p:txBody>
          <a:bodyPr>
            <a:normAutofit/>
          </a:bodyPr>
          <a:lstStyle/>
          <a:p>
            <a:pPr algn="r"/>
            <a:r>
              <a:rPr lang="en-US" sz="4400" dirty="0"/>
              <a:t>SECTION 3 BUSINESSES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432803" y="319192"/>
            <a:ext cx="6370063" cy="5065521"/>
          </a:xfrm>
        </p:spPr>
        <p:txBody>
          <a:bodyPr>
            <a:normAutofit lnSpcReduction="10000"/>
          </a:bodyPr>
          <a:lstStyle/>
          <a:p>
            <a:r>
              <a:rPr lang="en-US" dirty="0">
                <a:solidFill>
                  <a:schemeClr val="tx1"/>
                </a:solidFill>
              </a:rPr>
              <a:t>Section 3 Business Concern (S3BC): a business within the last six months which:</a:t>
            </a:r>
          </a:p>
          <a:p>
            <a:pPr lvl="1"/>
            <a:r>
              <a:rPr lang="en-US" dirty="0">
                <a:solidFill>
                  <a:schemeClr val="tx1"/>
                </a:solidFill>
              </a:rPr>
              <a:t>Is at least 51% owned and controlled by low- or very-low income persons</a:t>
            </a:r>
          </a:p>
          <a:p>
            <a:pPr lvl="1"/>
            <a:r>
              <a:rPr lang="en-US" dirty="0">
                <a:solidFill>
                  <a:schemeClr val="tx1"/>
                </a:solidFill>
              </a:rPr>
              <a:t>Over 75% of labor hours within the last 3 months by Section 3 workers</a:t>
            </a:r>
          </a:p>
          <a:p>
            <a:pPr lvl="1"/>
            <a:r>
              <a:rPr lang="en-US" dirty="0">
                <a:solidFill>
                  <a:schemeClr val="tx1"/>
                </a:solidFill>
              </a:rPr>
              <a:t>Is at least 51% owned/controlled by current public housing or Section 8 residents</a:t>
            </a:r>
          </a:p>
          <a:p>
            <a:r>
              <a:rPr lang="en-US" dirty="0">
                <a:solidFill>
                  <a:schemeClr val="tx1"/>
                </a:solidFill>
              </a:rPr>
              <a:t>Contractor: any entity entering a contract with a recipient to perform work in connection with a Section 3 project OR a subrecipient for work in connection with a Section 3 project</a:t>
            </a:r>
          </a:p>
          <a:p>
            <a:r>
              <a:rPr lang="en-US" dirty="0">
                <a:solidFill>
                  <a:schemeClr val="tx1"/>
                </a:solidFill>
              </a:rPr>
              <a:t>Subcontractor: any entity that has a contract with a contractor to undertake a portion of the contractor’s obligation to perform work in connection with a Section 3 project</a:t>
            </a:r>
          </a:p>
        </p:txBody>
      </p:sp>
      <p:pic>
        <p:nvPicPr>
          <p:cNvPr id="4" name="Picture 3">
            <a:extLst>
              <a:ext uri="{FF2B5EF4-FFF2-40B4-BE49-F238E27FC236}">
                <a16:creationId xmlns:a16="http://schemas.microsoft.com/office/drawing/2014/main" id="{E2CDA548-C7F7-BD93-D26D-23262FB16A80}"/>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974633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136888" y="250740"/>
            <a:ext cx="4188978" cy="2743201"/>
          </a:xfrm>
        </p:spPr>
        <p:txBody>
          <a:bodyPr>
            <a:normAutofit/>
          </a:bodyPr>
          <a:lstStyle/>
          <a:p>
            <a:pPr algn="r"/>
            <a:r>
              <a:rPr lang="en-US" sz="4400" dirty="0"/>
              <a:t>SECTION 3 WORKERS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768362" y="617296"/>
            <a:ext cx="6370063" cy="5065521"/>
          </a:xfrm>
        </p:spPr>
        <p:txBody>
          <a:bodyPr>
            <a:normAutofit/>
          </a:bodyPr>
          <a:lstStyle/>
          <a:p>
            <a:r>
              <a:rPr lang="en-US" dirty="0">
                <a:solidFill>
                  <a:schemeClr val="tx1"/>
                </a:solidFill>
              </a:rPr>
              <a:t>Low-income person: individual whose gross household income is at or below 80% of the area median income (AMI)</a:t>
            </a:r>
          </a:p>
          <a:p>
            <a:r>
              <a:rPr lang="en-US" dirty="0">
                <a:solidFill>
                  <a:schemeClr val="tx1"/>
                </a:solidFill>
              </a:rPr>
              <a:t>Very low-income person: individual whose gross household income is at or below 50% of the area median income (AMI)</a:t>
            </a:r>
          </a:p>
          <a:p>
            <a:r>
              <a:rPr lang="en-US" dirty="0">
                <a:solidFill>
                  <a:schemeClr val="tx1"/>
                </a:solidFill>
              </a:rPr>
              <a:t>Section 3 worker: any worker who currently, or within the last 5 years, fits one of these categories</a:t>
            </a:r>
          </a:p>
          <a:p>
            <a:pPr lvl="1"/>
            <a:r>
              <a:rPr lang="en-US" dirty="0">
                <a:solidFill>
                  <a:schemeClr val="tx1"/>
                </a:solidFill>
              </a:rPr>
              <a:t>Income for previous or annualized calendar year is below the income limit established by HUD</a:t>
            </a:r>
          </a:p>
          <a:p>
            <a:pPr lvl="1"/>
            <a:r>
              <a:rPr lang="en-US" dirty="0">
                <a:solidFill>
                  <a:schemeClr val="tx1"/>
                </a:solidFill>
              </a:rPr>
              <a:t>Employed by a Section 3 Business Concern (S3BC)</a:t>
            </a:r>
          </a:p>
          <a:p>
            <a:pPr lvl="1"/>
            <a:r>
              <a:rPr lang="en-US" dirty="0" err="1">
                <a:solidFill>
                  <a:schemeClr val="tx1"/>
                </a:solidFill>
              </a:rPr>
              <a:t>YouthBuild</a:t>
            </a:r>
            <a:r>
              <a:rPr lang="en-US" dirty="0">
                <a:solidFill>
                  <a:schemeClr val="tx1"/>
                </a:solidFill>
              </a:rPr>
              <a:t> participant</a:t>
            </a:r>
          </a:p>
        </p:txBody>
      </p:sp>
      <p:pic>
        <p:nvPicPr>
          <p:cNvPr id="4" name="Picture 3">
            <a:extLst>
              <a:ext uri="{FF2B5EF4-FFF2-40B4-BE49-F238E27FC236}">
                <a16:creationId xmlns:a16="http://schemas.microsoft.com/office/drawing/2014/main" id="{E2CDA548-C7F7-BD93-D26D-23262FB16A80}"/>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669797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641640" y="611466"/>
            <a:ext cx="4188978" cy="2743201"/>
          </a:xfrm>
        </p:spPr>
        <p:txBody>
          <a:bodyPr>
            <a:normAutofit/>
          </a:bodyPr>
          <a:lstStyle/>
          <a:p>
            <a:pPr algn="r"/>
            <a:r>
              <a:rPr lang="en-US" sz="4400" dirty="0"/>
              <a:t>TARGETED SECTION 3 WORKERS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5103922" y="896239"/>
            <a:ext cx="6370063" cy="5065521"/>
          </a:xfrm>
        </p:spPr>
        <p:txBody>
          <a:bodyPr>
            <a:normAutofit/>
          </a:bodyPr>
          <a:lstStyle/>
          <a:p>
            <a:r>
              <a:rPr lang="en-US" dirty="0">
                <a:solidFill>
                  <a:schemeClr val="tx1"/>
                </a:solidFill>
              </a:rPr>
              <a:t>Resident of public housing or Section 8-assisted housing</a:t>
            </a:r>
          </a:p>
          <a:p>
            <a:r>
              <a:rPr lang="en-US" dirty="0">
                <a:solidFill>
                  <a:schemeClr val="tx1"/>
                </a:solidFill>
              </a:rPr>
              <a:t>Resident of other public housing projects or Section 8-assisted housing managed by the public housing authority that is providing the assistance</a:t>
            </a:r>
          </a:p>
          <a:p>
            <a:r>
              <a:rPr lang="en-US" dirty="0" err="1">
                <a:solidFill>
                  <a:schemeClr val="tx1"/>
                </a:solidFill>
              </a:rPr>
              <a:t>YouthBuilt</a:t>
            </a:r>
            <a:r>
              <a:rPr lang="en-US" dirty="0">
                <a:solidFill>
                  <a:schemeClr val="tx1"/>
                </a:solidFill>
              </a:rPr>
              <a:t> participant</a:t>
            </a:r>
          </a:p>
          <a:p>
            <a:r>
              <a:rPr lang="en-US" dirty="0">
                <a:solidFill>
                  <a:schemeClr val="tx1"/>
                </a:solidFill>
              </a:rPr>
              <a:t>Worker living within the service area/neighborhood of the project</a:t>
            </a:r>
          </a:p>
        </p:txBody>
      </p:sp>
      <p:pic>
        <p:nvPicPr>
          <p:cNvPr id="4" name="Picture 3">
            <a:extLst>
              <a:ext uri="{FF2B5EF4-FFF2-40B4-BE49-F238E27FC236}">
                <a16:creationId xmlns:a16="http://schemas.microsoft.com/office/drawing/2014/main" id="{E2CDA548-C7F7-BD93-D26D-23262FB16A80}"/>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472668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64803" y="284296"/>
            <a:ext cx="4188978" cy="2743201"/>
          </a:xfrm>
        </p:spPr>
        <p:txBody>
          <a:bodyPr>
            <a:normAutofit/>
          </a:bodyPr>
          <a:lstStyle/>
          <a:p>
            <a:pPr algn="r"/>
            <a:r>
              <a:rPr lang="en-US" sz="4400" dirty="0"/>
              <a:t>SECTION 3 REPORTING REQUIREMENTS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734806" y="350955"/>
            <a:ext cx="6370063" cy="5065521"/>
          </a:xfrm>
        </p:spPr>
        <p:txBody>
          <a:bodyPr>
            <a:normAutofit/>
          </a:bodyPr>
          <a:lstStyle/>
          <a:p>
            <a:r>
              <a:rPr lang="en-US" dirty="0">
                <a:solidFill>
                  <a:schemeClr val="tx1"/>
                </a:solidFill>
              </a:rPr>
              <a:t>Reporting year goes until June 30</a:t>
            </a:r>
            <a:r>
              <a:rPr lang="en-US" baseline="30000" dirty="0">
                <a:solidFill>
                  <a:schemeClr val="tx1"/>
                </a:solidFill>
              </a:rPr>
              <a:t>th</a:t>
            </a:r>
            <a:r>
              <a:rPr lang="en-US" dirty="0">
                <a:solidFill>
                  <a:schemeClr val="tx1"/>
                </a:solidFill>
              </a:rPr>
              <a:t>, with annual report due July 30</a:t>
            </a:r>
            <a:r>
              <a:rPr lang="en-US" baseline="30000" dirty="0">
                <a:solidFill>
                  <a:schemeClr val="tx1"/>
                </a:solidFill>
              </a:rPr>
              <a:t>th</a:t>
            </a:r>
            <a:endParaRPr lang="en-US" dirty="0">
              <a:solidFill>
                <a:schemeClr val="tx1"/>
              </a:solidFill>
            </a:endParaRPr>
          </a:p>
          <a:p>
            <a:pPr lvl="1"/>
            <a:r>
              <a:rPr lang="en-US" dirty="0">
                <a:solidFill>
                  <a:schemeClr val="tx1"/>
                </a:solidFill>
              </a:rPr>
              <a:t>Total number of labor hours, including by contractors and subcontractors</a:t>
            </a:r>
          </a:p>
          <a:p>
            <a:pPr lvl="1"/>
            <a:r>
              <a:rPr lang="en-US" dirty="0">
                <a:solidFill>
                  <a:schemeClr val="tx1"/>
                </a:solidFill>
              </a:rPr>
              <a:t>Total number of labor hours by Section 3 workers</a:t>
            </a:r>
          </a:p>
          <a:p>
            <a:pPr lvl="1"/>
            <a:r>
              <a:rPr lang="en-US" dirty="0">
                <a:solidFill>
                  <a:schemeClr val="tx1"/>
                </a:solidFill>
              </a:rPr>
              <a:t>Total number of labor hours by Targeted Section 3 workers</a:t>
            </a:r>
          </a:p>
          <a:p>
            <a:r>
              <a:rPr lang="en-US" dirty="0">
                <a:solidFill>
                  <a:schemeClr val="tx1"/>
                </a:solidFill>
              </a:rPr>
              <a:t>Benchmarks: </a:t>
            </a:r>
          </a:p>
          <a:p>
            <a:pPr lvl="1"/>
            <a:r>
              <a:rPr lang="en-US" dirty="0">
                <a:solidFill>
                  <a:schemeClr val="tx1"/>
                </a:solidFill>
              </a:rPr>
              <a:t>25% or more of labor hours by Section 3 workers</a:t>
            </a:r>
          </a:p>
          <a:p>
            <a:pPr lvl="1"/>
            <a:r>
              <a:rPr lang="en-US" dirty="0">
                <a:solidFill>
                  <a:schemeClr val="tx1"/>
                </a:solidFill>
              </a:rPr>
              <a:t>5% of more of labor hours by Targeted Section 3 workers</a:t>
            </a:r>
          </a:p>
          <a:p>
            <a:r>
              <a:rPr lang="en-US" dirty="0">
                <a:solidFill>
                  <a:schemeClr val="tx1"/>
                </a:solidFill>
              </a:rPr>
              <a:t>If these are not met, must report compliance efforts and activities (including contractors/subcontractors)</a:t>
            </a:r>
          </a:p>
        </p:txBody>
      </p:sp>
      <p:pic>
        <p:nvPicPr>
          <p:cNvPr id="4" name="Picture 3">
            <a:extLst>
              <a:ext uri="{FF2B5EF4-FFF2-40B4-BE49-F238E27FC236}">
                <a16:creationId xmlns:a16="http://schemas.microsoft.com/office/drawing/2014/main" id="{E2CDA548-C7F7-BD93-D26D-23262FB16A80}"/>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9826525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14470" y="317852"/>
            <a:ext cx="4188978" cy="2743201"/>
          </a:xfrm>
        </p:spPr>
        <p:txBody>
          <a:bodyPr>
            <a:normAutofit/>
          </a:bodyPr>
          <a:lstStyle/>
          <a:p>
            <a:pPr algn="r"/>
            <a:r>
              <a:rPr lang="en-US" sz="4400" dirty="0"/>
              <a:t>COMPLIANCE ACTIVITIES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684473" y="317852"/>
            <a:ext cx="6370063" cy="5065521"/>
          </a:xfrm>
        </p:spPr>
        <p:txBody>
          <a:bodyPr>
            <a:normAutofit fontScale="85000" lnSpcReduction="10000"/>
          </a:bodyPr>
          <a:lstStyle/>
          <a:p>
            <a:r>
              <a:rPr lang="en-US" dirty="0">
                <a:solidFill>
                  <a:schemeClr val="tx1"/>
                </a:solidFill>
              </a:rPr>
              <a:t>Outreach efforts to generate job applicants</a:t>
            </a:r>
          </a:p>
          <a:p>
            <a:r>
              <a:rPr lang="en-US" dirty="0">
                <a:solidFill>
                  <a:schemeClr val="tx1"/>
                </a:solidFill>
              </a:rPr>
              <a:t>Training/apprenticeship opportunities</a:t>
            </a:r>
          </a:p>
          <a:p>
            <a:r>
              <a:rPr lang="en-US" dirty="0">
                <a:solidFill>
                  <a:schemeClr val="tx1"/>
                </a:solidFill>
              </a:rPr>
              <a:t>Technical assistance (coaching, resume assistance)</a:t>
            </a:r>
          </a:p>
          <a:p>
            <a:r>
              <a:rPr lang="en-US" dirty="0">
                <a:solidFill>
                  <a:schemeClr val="tx1"/>
                </a:solidFill>
              </a:rPr>
              <a:t>Assist Section 3 workers seeking employment</a:t>
            </a:r>
          </a:p>
          <a:p>
            <a:r>
              <a:rPr lang="en-US" dirty="0">
                <a:solidFill>
                  <a:schemeClr val="tx1"/>
                </a:solidFill>
              </a:rPr>
              <a:t>Job fairs</a:t>
            </a:r>
          </a:p>
          <a:p>
            <a:r>
              <a:rPr lang="en-US" dirty="0">
                <a:solidFill>
                  <a:schemeClr val="tx1"/>
                </a:solidFill>
              </a:rPr>
              <a:t>Services for work readiness and retention (interview clothing, test fees, etc.)</a:t>
            </a:r>
          </a:p>
          <a:p>
            <a:r>
              <a:rPr lang="en-US" dirty="0">
                <a:solidFill>
                  <a:schemeClr val="tx1"/>
                </a:solidFill>
              </a:rPr>
              <a:t>Provision of assistance for education (4-year, community college, vocational)</a:t>
            </a:r>
          </a:p>
          <a:p>
            <a:r>
              <a:rPr lang="en-US" dirty="0">
                <a:solidFill>
                  <a:schemeClr val="tx1"/>
                </a:solidFill>
              </a:rPr>
              <a:t>Assist Section 3 workers in obtaining financial literacy training/coaching</a:t>
            </a:r>
          </a:p>
          <a:p>
            <a:r>
              <a:rPr lang="en-US" dirty="0">
                <a:solidFill>
                  <a:schemeClr val="tx1"/>
                </a:solidFill>
              </a:rPr>
              <a:t>Outreach efforts to identify/secure bids from S3BC</a:t>
            </a:r>
          </a:p>
          <a:p>
            <a:r>
              <a:rPr lang="en-US" dirty="0">
                <a:solidFill>
                  <a:schemeClr val="tx1"/>
                </a:solidFill>
              </a:rPr>
              <a:t>Technical assistance, contract division, other efforts to support viable S3BC bids</a:t>
            </a:r>
          </a:p>
          <a:p>
            <a:r>
              <a:rPr lang="en-US" dirty="0">
                <a:solidFill>
                  <a:schemeClr val="tx1"/>
                </a:solidFill>
              </a:rPr>
              <a:t>Promote specialized business registries</a:t>
            </a:r>
          </a:p>
        </p:txBody>
      </p:sp>
      <p:pic>
        <p:nvPicPr>
          <p:cNvPr id="4" name="Picture 3">
            <a:extLst>
              <a:ext uri="{FF2B5EF4-FFF2-40B4-BE49-F238E27FC236}">
                <a16:creationId xmlns:a16="http://schemas.microsoft.com/office/drawing/2014/main" id="{E2CDA548-C7F7-BD93-D26D-23262FB16A80}"/>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85543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734155" y="-135154"/>
            <a:ext cx="4188978" cy="2743201"/>
          </a:xfrm>
        </p:spPr>
        <p:txBody>
          <a:bodyPr>
            <a:normAutofit/>
          </a:bodyPr>
          <a:lstStyle/>
          <a:p>
            <a:pPr algn="r"/>
            <a:r>
              <a:rPr lang="en-US" sz="4400" dirty="0"/>
              <a:t>RECORDS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281801" y="350955"/>
            <a:ext cx="6370063" cy="5065521"/>
          </a:xfrm>
        </p:spPr>
        <p:txBody>
          <a:bodyPr>
            <a:normAutofit fontScale="85000" lnSpcReduction="10000"/>
          </a:bodyPr>
          <a:lstStyle/>
          <a:p>
            <a:r>
              <a:rPr lang="en-US" sz="1700" dirty="0">
                <a:solidFill>
                  <a:schemeClr val="tx1"/>
                </a:solidFill>
              </a:rPr>
              <a:t>Section 3 qualification including:</a:t>
            </a:r>
          </a:p>
          <a:p>
            <a:pPr lvl="1"/>
            <a:r>
              <a:rPr lang="en-US" sz="1700" dirty="0">
                <a:solidFill>
                  <a:schemeClr val="tx1"/>
                </a:solidFill>
              </a:rPr>
              <a:t>Self-certification of income below AMI</a:t>
            </a:r>
          </a:p>
          <a:p>
            <a:pPr lvl="1"/>
            <a:r>
              <a:rPr lang="en-US" sz="1700" dirty="0">
                <a:solidFill>
                  <a:schemeClr val="tx1"/>
                </a:solidFill>
              </a:rPr>
              <a:t>Self-certification of participation in public/Section 8 housing</a:t>
            </a:r>
          </a:p>
          <a:p>
            <a:pPr lvl="1"/>
            <a:r>
              <a:rPr lang="en-US" sz="1700" dirty="0">
                <a:solidFill>
                  <a:schemeClr val="tx1"/>
                </a:solidFill>
              </a:rPr>
              <a:t>Certification from a public housing administrator</a:t>
            </a:r>
          </a:p>
          <a:p>
            <a:pPr lvl="1"/>
            <a:r>
              <a:rPr lang="en-US" sz="1700" dirty="0">
                <a:solidFill>
                  <a:schemeClr val="tx1"/>
                </a:solidFill>
              </a:rPr>
              <a:t>Employer’s certification of income below the limit if wage rate annualized</a:t>
            </a:r>
          </a:p>
          <a:p>
            <a:pPr lvl="1"/>
            <a:r>
              <a:rPr lang="en-US" sz="1700" dirty="0">
                <a:solidFill>
                  <a:schemeClr val="tx1"/>
                </a:solidFill>
              </a:rPr>
              <a:t>Employer’s certification that worker employed by a S3BC</a:t>
            </a:r>
          </a:p>
          <a:p>
            <a:pPr lvl="1"/>
            <a:r>
              <a:rPr lang="en-US" sz="1700" dirty="0">
                <a:solidFill>
                  <a:schemeClr val="tx1"/>
                </a:solidFill>
              </a:rPr>
              <a:t>May be reported for up to 5 years from when certified</a:t>
            </a:r>
          </a:p>
          <a:p>
            <a:r>
              <a:rPr lang="en-US" sz="1700" dirty="0">
                <a:solidFill>
                  <a:schemeClr val="tx1"/>
                </a:solidFill>
              </a:rPr>
              <a:t>Targeted Section 3 qualification including:</a:t>
            </a:r>
          </a:p>
          <a:p>
            <a:pPr lvl="1"/>
            <a:r>
              <a:rPr lang="en-US" sz="1700" dirty="0">
                <a:solidFill>
                  <a:schemeClr val="tx1"/>
                </a:solidFill>
              </a:rPr>
              <a:t>Self-certification of participation in public/Section 8 housing</a:t>
            </a:r>
          </a:p>
          <a:p>
            <a:pPr lvl="1"/>
            <a:r>
              <a:rPr lang="en-US" sz="1700" dirty="0">
                <a:solidFill>
                  <a:schemeClr val="tx1"/>
                </a:solidFill>
              </a:rPr>
              <a:t>Certification from public housing authority or manager of Section 8-assisted housing</a:t>
            </a:r>
          </a:p>
          <a:p>
            <a:pPr lvl="1"/>
            <a:r>
              <a:rPr lang="en-US" sz="1700" dirty="0">
                <a:solidFill>
                  <a:schemeClr val="tx1"/>
                </a:solidFill>
              </a:rPr>
              <a:t>Employer certification of worker employed by S3BC</a:t>
            </a:r>
          </a:p>
          <a:p>
            <a:pPr lvl="1"/>
            <a:r>
              <a:rPr lang="en-US" sz="1700" dirty="0">
                <a:solidFill>
                  <a:schemeClr val="tx1"/>
                </a:solidFill>
              </a:rPr>
              <a:t>Worker’s certification of </a:t>
            </a:r>
            <a:r>
              <a:rPr lang="en-US" sz="1700" dirty="0" err="1">
                <a:solidFill>
                  <a:schemeClr val="tx1"/>
                </a:solidFill>
              </a:rPr>
              <a:t>YouthBuild</a:t>
            </a:r>
            <a:r>
              <a:rPr lang="en-US" sz="1700" dirty="0">
                <a:solidFill>
                  <a:schemeClr val="tx1"/>
                </a:solidFill>
              </a:rPr>
              <a:t> participation</a:t>
            </a:r>
          </a:p>
          <a:p>
            <a:pPr lvl="1"/>
            <a:r>
              <a:rPr lang="en-US" sz="1700" dirty="0">
                <a:solidFill>
                  <a:schemeClr val="tx1"/>
                </a:solidFill>
              </a:rPr>
              <a:t>Employer certification of worker’s residence within 1 mile of work site</a:t>
            </a:r>
          </a:p>
          <a:p>
            <a:pPr lvl="1"/>
            <a:r>
              <a:rPr lang="en-US" sz="1700" dirty="0">
                <a:solidFill>
                  <a:schemeClr val="tx1"/>
                </a:solidFill>
              </a:rPr>
              <a:t>May be reported for up to 5 years from when certified</a:t>
            </a:r>
          </a:p>
        </p:txBody>
      </p:sp>
      <p:pic>
        <p:nvPicPr>
          <p:cNvPr id="4" name="Picture 3">
            <a:extLst>
              <a:ext uri="{FF2B5EF4-FFF2-40B4-BE49-F238E27FC236}">
                <a16:creationId xmlns:a16="http://schemas.microsoft.com/office/drawing/2014/main" id="{E2CDA548-C7F7-BD93-D26D-23262FB16A80}"/>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8876252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398359" y="200406"/>
            <a:ext cx="4188978" cy="2743201"/>
          </a:xfrm>
        </p:spPr>
        <p:txBody>
          <a:bodyPr>
            <a:normAutofit/>
          </a:bodyPr>
          <a:lstStyle/>
          <a:p>
            <a:pPr algn="r"/>
            <a:r>
              <a:rPr lang="en-US" sz="4400" dirty="0"/>
              <a:t>DAVIS-BACON BASICS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961309" y="527124"/>
            <a:ext cx="6370063" cy="5065521"/>
          </a:xfrm>
        </p:spPr>
        <p:txBody>
          <a:bodyPr>
            <a:normAutofit/>
          </a:bodyPr>
          <a:lstStyle/>
          <a:p>
            <a:r>
              <a:rPr lang="en-US" sz="1800" dirty="0">
                <a:solidFill>
                  <a:schemeClr val="tx1"/>
                </a:solidFill>
              </a:rPr>
              <a:t>For each contract over $2,000 involving the US or DC as a party for construction, alteration, or repair of public buildings or public works</a:t>
            </a:r>
          </a:p>
          <a:p>
            <a:r>
              <a:rPr lang="en-US" sz="1800" dirty="0">
                <a:solidFill>
                  <a:schemeClr val="tx1"/>
                </a:solidFill>
              </a:rPr>
              <a:t>If triggered, sets minimum wages for laborers employed under the contract</a:t>
            </a:r>
          </a:p>
          <a:p>
            <a:r>
              <a:rPr lang="en-US" sz="1800" dirty="0">
                <a:solidFill>
                  <a:schemeClr val="tx1"/>
                </a:solidFill>
              </a:rPr>
              <a:t>Based on prevailing wages and fringe benefits for local area; Federal Wage determinations in four different categories based on type of work</a:t>
            </a:r>
          </a:p>
          <a:p>
            <a:r>
              <a:rPr lang="en-US" sz="1800" dirty="0">
                <a:solidFill>
                  <a:schemeClr val="tx1"/>
                </a:solidFill>
              </a:rPr>
              <a:t>Also applies to subcontractors and their workers</a:t>
            </a:r>
          </a:p>
        </p:txBody>
      </p:sp>
      <p:pic>
        <p:nvPicPr>
          <p:cNvPr id="4" name="Picture 3">
            <a:extLst>
              <a:ext uri="{FF2B5EF4-FFF2-40B4-BE49-F238E27FC236}">
                <a16:creationId xmlns:a16="http://schemas.microsoft.com/office/drawing/2014/main" id="{E2CDA548-C7F7-BD93-D26D-23262FB16A80}"/>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084761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06DC-D9A0-40F1-8887-38EB96AE14B8}"/>
              </a:ext>
            </a:extLst>
          </p:cNvPr>
          <p:cNvSpPr>
            <a:spLocks noGrp="1"/>
          </p:cNvSpPr>
          <p:nvPr>
            <p:ph type="title"/>
          </p:nvPr>
        </p:nvSpPr>
        <p:spPr>
          <a:xfrm>
            <a:off x="1245798" y="611530"/>
            <a:ext cx="6298861" cy="960896"/>
          </a:xfrm>
        </p:spPr>
        <p:txBody>
          <a:bodyPr vert="horz" lIns="91440" tIns="45720" rIns="91440" bIns="45720" rtlCol="0" anchor="t">
            <a:normAutofit/>
          </a:bodyPr>
          <a:lstStyle/>
          <a:p>
            <a:pPr algn="r"/>
            <a:r>
              <a:rPr lang="en-US" sz="3600"/>
              <a:t>PROGRAM MANAGEMENT</a:t>
            </a:r>
            <a:endParaRPr lang="en-US" sz="3600" dirty="0"/>
          </a:p>
        </p:txBody>
      </p:sp>
      <p:sp>
        <p:nvSpPr>
          <p:cNvPr id="3" name="Text Placeholder 2">
            <a:extLst>
              <a:ext uri="{FF2B5EF4-FFF2-40B4-BE49-F238E27FC236}">
                <a16:creationId xmlns:a16="http://schemas.microsoft.com/office/drawing/2014/main" id="{CA6A8E3F-9C9D-4FD7-AFF4-5F9D067E3BDE}"/>
              </a:ext>
            </a:extLst>
          </p:cNvPr>
          <p:cNvSpPr>
            <a:spLocks noGrp="1"/>
          </p:cNvSpPr>
          <p:nvPr>
            <p:ph type="body" idx="1"/>
          </p:nvPr>
        </p:nvSpPr>
        <p:spPr>
          <a:xfrm>
            <a:off x="2589212" y="1651518"/>
            <a:ext cx="5835121" cy="4593218"/>
          </a:xfrm>
        </p:spPr>
        <p:txBody>
          <a:bodyPr vert="horz" lIns="91440" tIns="45720" rIns="91440" bIns="45720" rtlCol="0">
            <a:normAutofit/>
          </a:bodyPr>
          <a:lstStyle/>
          <a:p>
            <a:pPr marL="285750" indent="-285750">
              <a:lnSpc>
                <a:spcPct val="90000"/>
              </a:lnSpc>
              <a:buFont typeface="Wingdings 3" charset="2"/>
              <a:buChar char=""/>
            </a:pPr>
            <a:r>
              <a:rPr lang="en-US">
                <a:solidFill>
                  <a:schemeClr val="tx1">
                    <a:lumMod val="75000"/>
                    <a:lumOff val="25000"/>
                  </a:schemeClr>
                </a:solidFill>
                <a:effectLst/>
              </a:rPr>
              <a:t>The Community Development Block Grant Program (CDBG) </a:t>
            </a:r>
          </a:p>
          <a:p>
            <a:pPr marL="742950" lvl="1" indent="-285750">
              <a:lnSpc>
                <a:spcPct val="90000"/>
              </a:lnSpc>
              <a:buFont typeface="Wingdings 3" charset="2"/>
              <a:buChar char=""/>
            </a:pPr>
            <a:r>
              <a:rPr lang="en-US">
                <a:solidFill>
                  <a:schemeClr val="tx1">
                    <a:lumMod val="75000"/>
                    <a:lumOff val="25000"/>
                  </a:schemeClr>
                </a:solidFill>
                <a:effectLst/>
              </a:rPr>
              <a:t>U.S. Department of Housing and Urban Development (HUD) </a:t>
            </a:r>
          </a:p>
          <a:p>
            <a:pPr marL="742950" lvl="1" indent="-285750">
              <a:lnSpc>
                <a:spcPct val="90000"/>
              </a:lnSpc>
              <a:buFont typeface="Wingdings 3" charset="2"/>
              <a:buChar char=""/>
            </a:pPr>
            <a:r>
              <a:rPr lang="en-US">
                <a:solidFill>
                  <a:schemeClr val="tx1">
                    <a:lumMod val="75000"/>
                    <a:lumOff val="25000"/>
                  </a:schemeClr>
                </a:solidFill>
                <a:effectLst/>
              </a:rPr>
              <a:t>Title 1 of the Housing and Community Development Act of 1974 (HCDA), as amended.</a:t>
            </a:r>
          </a:p>
          <a:p>
            <a:pPr marL="285750" indent="-285750">
              <a:lnSpc>
                <a:spcPct val="90000"/>
              </a:lnSpc>
              <a:buFont typeface="Wingdings 3" charset="2"/>
              <a:buChar char=""/>
            </a:pPr>
            <a:endParaRPr lang="en-US">
              <a:solidFill>
                <a:schemeClr val="tx1">
                  <a:lumMod val="75000"/>
                  <a:lumOff val="25000"/>
                </a:schemeClr>
              </a:solidFill>
              <a:effectLst/>
            </a:endParaRPr>
          </a:p>
          <a:p>
            <a:pPr marL="285750" indent="-285750">
              <a:lnSpc>
                <a:spcPct val="90000"/>
              </a:lnSpc>
              <a:buFont typeface="Wingdings 3" charset="2"/>
              <a:buChar char=""/>
            </a:pPr>
            <a:r>
              <a:rPr lang="en-US">
                <a:solidFill>
                  <a:schemeClr val="tx1">
                    <a:lumMod val="75000"/>
                    <a:lumOff val="25000"/>
                  </a:schemeClr>
                </a:solidFill>
                <a:effectLst/>
              </a:rPr>
              <a:t>West Valley City qualifies as an entitlement jurisdiction </a:t>
            </a:r>
          </a:p>
          <a:p>
            <a:pPr marL="742950" lvl="1" indent="-285750">
              <a:lnSpc>
                <a:spcPct val="90000"/>
              </a:lnSpc>
              <a:buFont typeface="Wingdings 3" charset="2"/>
              <a:buChar char=""/>
            </a:pPr>
            <a:r>
              <a:rPr lang="en-US">
                <a:solidFill>
                  <a:schemeClr val="tx1">
                    <a:lumMod val="75000"/>
                    <a:lumOff val="25000"/>
                  </a:schemeClr>
                </a:solidFill>
              </a:rPr>
              <a:t>P</a:t>
            </a:r>
            <a:r>
              <a:rPr lang="en-US">
                <a:solidFill>
                  <a:schemeClr val="tx1">
                    <a:lumMod val="75000"/>
                    <a:lumOff val="25000"/>
                  </a:schemeClr>
                </a:solidFill>
                <a:effectLst/>
              </a:rPr>
              <a:t>opulation of over 50,000 people</a:t>
            </a:r>
          </a:p>
          <a:p>
            <a:pPr marL="742950" lvl="1" indent="-285750">
              <a:lnSpc>
                <a:spcPct val="90000"/>
              </a:lnSpc>
              <a:buFont typeface="Wingdings 3" charset="2"/>
              <a:buChar char=""/>
            </a:pPr>
            <a:r>
              <a:rPr lang="en-US">
                <a:solidFill>
                  <a:schemeClr val="tx1">
                    <a:lumMod val="75000"/>
                    <a:lumOff val="25000"/>
                  </a:schemeClr>
                </a:solidFill>
                <a:effectLst/>
              </a:rPr>
              <a:t>Funding allocation averages $1,100,000</a:t>
            </a:r>
          </a:p>
          <a:p>
            <a:pPr>
              <a:lnSpc>
                <a:spcPct val="90000"/>
              </a:lnSpc>
              <a:buFont typeface="Wingdings 3" charset="2"/>
              <a:buChar char=""/>
            </a:pPr>
            <a:endParaRPr lang="en-US" dirty="0">
              <a:solidFill>
                <a:schemeClr val="tx1">
                  <a:lumMod val="75000"/>
                  <a:lumOff val="25000"/>
                </a:schemeClr>
              </a:solidFill>
            </a:endParaRPr>
          </a:p>
        </p:txBody>
      </p:sp>
      <p:pic>
        <p:nvPicPr>
          <p:cNvPr id="4" name="Picture 3">
            <a:extLst>
              <a:ext uri="{FF2B5EF4-FFF2-40B4-BE49-F238E27FC236}">
                <a16:creationId xmlns:a16="http://schemas.microsoft.com/office/drawing/2014/main" id="{07727738-B8AA-9DA6-A66B-E7066688A366}"/>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6553027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465472" y="259129"/>
            <a:ext cx="4188978" cy="2743201"/>
          </a:xfrm>
        </p:spPr>
        <p:txBody>
          <a:bodyPr>
            <a:normAutofit/>
          </a:bodyPr>
          <a:lstStyle/>
          <a:p>
            <a:pPr algn="r"/>
            <a:r>
              <a:rPr lang="en-US" sz="4400" dirty="0"/>
              <a:t>DAVIS-BACON REPORTING REQUIREMENTS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978087" y="617296"/>
            <a:ext cx="6370063" cy="5065521"/>
          </a:xfrm>
        </p:spPr>
        <p:txBody>
          <a:bodyPr>
            <a:normAutofit/>
          </a:bodyPr>
          <a:lstStyle/>
          <a:p>
            <a:r>
              <a:rPr lang="en-US" dirty="0">
                <a:solidFill>
                  <a:schemeClr val="tx1"/>
                </a:solidFill>
              </a:rPr>
              <a:t>Beginning of project:</a:t>
            </a:r>
          </a:p>
          <a:p>
            <a:pPr lvl="1"/>
            <a:r>
              <a:rPr lang="en-US" dirty="0">
                <a:solidFill>
                  <a:schemeClr val="tx1"/>
                </a:solidFill>
              </a:rPr>
              <a:t>Certifications of non-collusion/non-discrimination</a:t>
            </a:r>
          </a:p>
          <a:p>
            <a:pPr lvl="1"/>
            <a:r>
              <a:rPr lang="en-US" dirty="0">
                <a:solidFill>
                  <a:schemeClr val="tx1"/>
                </a:solidFill>
              </a:rPr>
              <a:t>Other portions of Contractor Guide</a:t>
            </a:r>
          </a:p>
          <a:p>
            <a:r>
              <a:rPr lang="en-US" dirty="0">
                <a:solidFill>
                  <a:schemeClr val="tx1"/>
                </a:solidFill>
              </a:rPr>
              <a:t>Weekly:</a:t>
            </a:r>
          </a:p>
          <a:p>
            <a:pPr lvl="1"/>
            <a:r>
              <a:rPr lang="en-US" dirty="0">
                <a:solidFill>
                  <a:schemeClr val="tx1"/>
                </a:solidFill>
              </a:rPr>
              <a:t>Certified payroll reports for prime and sub-contractors: </a:t>
            </a:r>
            <a:r>
              <a:rPr lang="en-US" dirty="0">
                <a:solidFill>
                  <a:schemeClr val="tx1"/>
                </a:solidFill>
                <a:highlight>
                  <a:srgbClr val="FF0000"/>
                </a:highlight>
              </a:rPr>
              <a:t>please send to Phil</a:t>
            </a:r>
          </a:p>
          <a:p>
            <a:pPr lvl="1"/>
            <a:r>
              <a:rPr lang="en-US" dirty="0">
                <a:solidFill>
                  <a:schemeClr val="tx1"/>
                </a:solidFill>
              </a:rPr>
              <a:t>Report of subcontractors on site, if any</a:t>
            </a:r>
          </a:p>
          <a:p>
            <a:r>
              <a:rPr lang="en-US" dirty="0">
                <a:solidFill>
                  <a:schemeClr val="tx1"/>
                </a:solidFill>
              </a:rPr>
              <a:t>Conclusion of project:</a:t>
            </a:r>
          </a:p>
          <a:p>
            <a:pPr lvl="1"/>
            <a:r>
              <a:rPr lang="en-US" dirty="0">
                <a:solidFill>
                  <a:schemeClr val="tx1"/>
                </a:solidFill>
              </a:rPr>
              <a:t>Final Project Review</a:t>
            </a:r>
          </a:p>
          <a:p>
            <a:pPr lvl="1"/>
            <a:r>
              <a:rPr lang="en-US" dirty="0">
                <a:solidFill>
                  <a:schemeClr val="tx1"/>
                </a:solidFill>
              </a:rPr>
              <a:t>Any remaining reports not yet submitted</a:t>
            </a:r>
          </a:p>
        </p:txBody>
      </p:sp>
      <p:pic>
        <p:nvPicPr>
          <p:cNvPr id="4" name="Picture 3">
            <a:extLst>
              <a:ext uri="{FF2B5EF4-FFF2-40B4-BE49-F238E27FC236}">
                <a16:creationId xmlns:a16="http://schemas.microsoft.com/office/drawing/2014/main" id="{E2CDA548-C7F7-BD93-D26D-23262FB16A80}"/>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562503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0" y="108752"/>
            <a:ext cx="4188978" cy="2743201"/>
          </a:xfrm>
        </p:spPr>
        <p:txBody>
          <a:bodyPr>
            <a:normAutofit/>
          </a:bodyPr>
          <a:lstStyle/>
          <a:p>
            <a:pPr algn="r"/>
            <a:r>
              <a:rPr lang="en-US" sz="4400" dirty="0"/>
              <a:t>WHAT’S NEW FROM HUD</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4614390" y="821787"/>
            <a:ext cx="6370063" cy="5065521"/>
          </a:xfrm>
        </p:spPr>
        <p:txBody>
          <a:bodyPr>
            <a:normAutofit fontScale="92500" lnSpcReduction="20000"/>
          </a:bodyPr>
          <a:lstStyle/>
          <a:p>
            <a:r>
              <a:rPr lang="en-US" dirty="0">
                <a:solidFill>
                  <a:schemeClr val="tx1"/>
                </a:solidFill>
              </a:rPr>
              <a:t>Section 3 final rule:</a:t>
            </a:r>
          </a:p>
          <a:p>
            <a:pPr lvl="1"/>
            <a:r>
              <a:rPr lang="en-US" dirty="0">
                <a:solidFill>
                  <a:schemeClr val="tx1"/>
                </a:solidFill>
              </a:rPr>
              <a:t>Old way of compliance: number of Section 3 personnel on site</a:t>
            </a:r>
          </a:p>
          <a:p>
            <a:pPr lvl="1"/>
            <a:r>
              <a:rPr lang="en-US" dirty="0">
                <a:solidFill>
                  <a:schemeClr val="tx1"/>
                </a:solidFill>
              </a:rPr>
              <a:t>New way of compliance: number of Section 3/Targeted Section 3 labor hours on site</a:t>
            </a:r>
          </a:p>
          <a:p>
            <a:pPr lvl="1"/>
            <a:r>
              <a:rPr lang="en-US" dirty="0">
                <a:solidFill>
                  <a:schemeClr val="tx1"/>
                </a:solidFill>
              </a:rPr>
              <a:t>Due diligence in case benchmarks not met</a:t>
            </a:r>
          </a:p>
          <a:p>
            <a:r>
              <a:rPr lang="en-US" dirty="0">
                <a:solidFill>
                  <a:schemeClr val="tx1"/>
                </a:solidFill>
              </a:rPr>
              <a:t>Davis-Bacon and Related Acts:</a:t>
            </a:r>
          </a:p>
          <a:p>
            <a:pPr lvl="1"/>
            <a:r>
              <a:rPr lang="en-US" dirty="0">
                <a:solidFill>
                  <a:schemeClr val="tx1"/>
                </a:solidFill>
              </a:rPr>
              <a:t>Updated Certified Payroll forms, including “no work” weeks</a:t>
            </a:r>
          </a:p>
          <a:p>
            <a:pPr lvl="1"/>
            <a:r>
              <a:rPr lang="en-US" dirty="0">
                <a:solidFill>
                  <a:schemeClr val="tx1"/>
                </a:solidFill>
              </a:rPr>
              <a:t>Retention: 3 years minimum BUT defer to retention period of awarding city, whichever is longer (5 years)</a:t>
            </a:r>
          </a:p>
          <a:p>
            <a:r>
              <a:rPr lang="en-US" dirty="0">
                <a:solidFill>
                  <a:schemeClr val="tx1"/>
                </a:solidFill>
              </a:rPr>
              <a:t>Build America, Buy America Act (BABA):</a:t>
            </a:r>
          </a:p>
          <a:p>
            <a:pPr lvl="1"/>
            <a:r>
              <a:rPr lang="en-US" dirty="0">
                <a:solidFill>
                  <a:schemeClr val="tx1"/>
                </a:solidFill>
              </a:rPr>
              <a:t>All iron and steel produced in the USA</a:t>
            </a:r>
          </a:p>
          <a:p>
            <a:pPr lvl="1"/>
            <a:r>
              <a:rPr lang="en-US" dirty="0">
                <a:solidFill>
                  <a:schemeClr val="tx1"/>
                </a:solidFill>
              </a:rPr>
              <a:t>All construction materials</a:t>
            </a:r>
          </a:p>
          <a:p>
            <a:pPr lvl="1"/>
            <a:r>
              <a:rPr lang="en-US" dirty="0">
                <a:solidFill>
                  <a:schemeClr val="tx1"/>
                </a:solidFill>
              </a:rPr>
              <a:t>More to be rolled out</a:t>
            </a:r>
          </a:p>
        </p:txBody>
      </p:sp>
      <p:pic>
        <p:nvPicPr>
          <p:cNvPr id="4" name="Picture 3">
            <a:extLst>
              <a:ext uri="{FF2B5EF4-FFF2-40B4-BE49-F238E27FC236}">
                <a16:creationId xmlns:a16="http://schemas.microsoft.com/office/drawing/2014/main" id="{E2CDA548-C7F7-BD93-D26D-23262FB16A80}"/>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827673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641640" y="611466"/>
            <a:ext cx="4188978" cy="2743201"/>
          </a:xfrm>
        </p:spPr>
        <p:txBody>
          <a:bodyPr>
            <a:normAutofit/>
          </a:bodyPr>
          <a:lstStyle/>
          <a:p>
            <a:pPr algn="r"/>
            <a:r>
              <a:rPr lang="en-US" sz="4400" dirty="0"/>
              <a:t>CONTRACT requirements</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5103922" y="896239"/>
            <a:ext cx="6370063" cy="5065521"/>
          </a:xfrm>
        </p:spPr>
        <p:txBody>
          <a:bodyPr>
            <a:normAutofit/>
          </a:bodyPr>
          <a:lstStyle/>
          <a:p>
            <a:r>
              <a:rPr lang="en-US" dirty="0">
                <a:solidFill>
                  <a:schemeClr val="tx1"/>
                </a:solidFill>
              </a:rPr>
              <a:t>Contract addendum:</a:t>
            </a:r>
          </a:p>
          <a:p>
            <a:pPr lvl="1"/>
            <a:r>
              <a:rPr lang="en-US" dirty="0">
                <a:solidFill>
                  <a:schemeClr val="tx1"/>
                </a:solidFill>
              </a:rPr>
              <a:t>Section 3 clause</a:t>
            </a:r>
          </a:p>
          <a:p>
            <a:pPr lvl="1"/>
            <a:r>
              <a:rPr lang="en-US" dirty="0">
                <a:solidFill>
                  <a:schemeClr val="tx1"/>
                </a:solidFill>
              </a:rPr>
              <a:t>Non-discrimination and non-collusion statement</a:t>
            </a:r>
          </a:p>
          <a:p>
            <a:pPr lvl="1"/>
            <a:r>
              <a:rPr lang="en-US" dirty="0">
                <a:solidFill>
                  <a:schemeClr val="tx1"/>
                </a:solidFill>
              </a:rPr>
              <a:t>Hatch Act clause</a:t>
            </a:r>
          </a:p>
          <a:p>
            <a:pPr lvl="1"/>
            <a:r>
              <a:rPr lang="en-US" dirty="0">
                <a:solidFill>
                  <a:schemeClr val="tx1"/>
                </a:solidFill>
              </a:rPr>
              <a:t>Federal wage statement</a:t>
            </a:r>
          </a:p>
          <a:p>
            <a:pPr lvl="1"/>
            <a:r>
              <a:rPr lang="en-US" dirty="0">
                <a:solidFill>
                  <a:schemeClr val="tx1"/>
                </a:solidFill>
              </a:rPr>
              <a:t>Employment restrictions</a:t>
            </a:r>
          </a:p>
          <a:p>
            <a:pPr lvl="1"/>
            <a:r>
              <a:rPr lang="en-US" dirty="0">
                <a:solidFill>
                  <a:schemeClr val="tx1"/>
                </a:solidFill>
              </a:rPr>
              <a:t>CDBG compliance statement</a:t>
            </a:r>
          </a:p>
          <a:p>
            <a:pPr lvl="1"/>
            <a:r>
              <a:rPr lang="en-US" dirty="0">
                <a:solidFill>
                  <a:schemeClr val="tx1"/>
                </a:solidFill>
              </a:rPr>
              <a:t>Wage statement</a:t>
            </a:r>
          </a:p>
        </p:txBody>
      </p:sp>
      <p:pic>
        <p:nvPicPr>
          <p:cNvPr id="4" name="Picture 3">
            <a:extLst>
              <a:ext uri="{FF2B5EF4-FFF2-40B4-BE49-F238E27FC236}">
                <a16:creationId xmlns:a16="http://schemas.microsoft.com/office/drawing/2014/main" id="{E2CDA548-C7F7-BD93-D26D-23262FB16A80}"/>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7826905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1147238" y="564501"/>
            <a:ext cx="4011874" cy="1665515"/>
          </a:xfrm>
        </p:spPr>
        <p:txBody>
          <a:bodyPr>
            <a:normAutofit/>
          </a:bodyPr>
          <a:lstStyle/>
          <a:p>
            <a:pPr algn="r"/>
            <a:r>
              <a:rPr lang="en-US" sz="4400" dirty="0"/>
              <a:t>Subrecipient Agreement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5248879" y="1414189"/>
            <a:ext cx="6370063" cy="4029622"/>
          </a:xfrm>
        </p:spPr>
        <p:txBody>
          <a:bodyPr>
            <a:normAutofit/>
          </a:bodyPr>
          <a:lstStyle/>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Read Thoroughly</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Signed and Notarized  </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Appendix A – Scope of Work</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Appendix B – Budget Worksheet</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Appendix C – FFATA</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Appendix D – Conflict of Interest</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Appendix E – Key Milestones</a:t>
            </a:r>
          </a:p>
        </p:txBody>
      </p:sp>
      <p:pic>
        <p:nvPicPr>
          <p:cNvPr id="4" name="Picture 3">
            <a:extLst>
              <a:ext uri="{FF2B5EF4-FFF2-40B4-BE49-F238E27FC236}">
                <a16:creationId xmlns:a16="http://schemas.microsoft.com/office/drawing/2014/main" id="{130990CE-BB93-C209-327B-B5CC1BBAEBB3}"/>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196576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1147238" y="564501"/>
            <a:ext cx="4011874" cy="1665515"/>
          </a:xfrm>
        </p:spPr>
        <p:txBody>
          <a:bodyPr>
            <a:normAutofit/>
          </a:bodyPr>
          <a:lstStyle/>
          <a:p>
            <a:pPr algn="r"/>
            <a:r>
              <a:rPr lang="en-US" sz="4400" dirty="0"/>
              <a:t>Subrecipient Agreement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5257746" y="1508193"/>
            <a:ext cx="6370063" cy="3841614"/>
          </a:xfrm>
        </p:spPr>
        <p:txBody>
          <a:bodyPr>
            <a:normAutofit/>
          </a:bodyPr>
          <a:lstStyle/>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Certificate of Insurance</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W-9</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Business License</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UEI Number</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WVC ADA Questionnaire</a:t>
            </a:r>
          </a:p>
          <a:p>
            <a:pPr lvl="1">
              <a:buFont typeface="Wingdings 3" panose="05040102010807070707" pitchFamily="18" charset="2"/>
              <a:buChar char="´"/>
            </a:pPr>
            <a:r>
              <a:rPr lang="en-US" sz="2400" dirty="0">
                <a:solidFill>
                  <a:schemeClr val="tx1"/>
                </a:solidFill>
                <a:ea typeface="Calibri" panose="020F0502020204030204" pitchFamily="34" charset="0"/>
                <a:cs typeface="Calibri Light" panose="020F0302020204030204" pitchFamily="34" charset="0"/>
              </a:rPr>
              <a:t>Disability &amp; Nondiscrimination Employee Information</a:t>
            </a:r>
          </a:p>
          <a:p>
            <a:pPr lvl="1">
              <a:buFont typeface="Wingdings" panose="05000000000000000000" pitchFamily="2" charset="2"/>
              <a:buChar char="Ø"/>
            </a:pPr>
            <a:endParaRPr lang="en-US" sz="2400" dirty="0">
              <a:solidFill>
                <a:schemeClr val="tx1"/>
              </a:solidFill>
              <a:ea typeface="Calibri" panose="020F05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B3D23301-4772-B064-C725-925E07DA68C5}"/>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216411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5CBC927-A243-66E7-B37F-4C1FAF6111E0}"/>
              </a:ext>
            </a:extLst>
          </p:cNvPr>
          <p:cNvPicPr>
            <a:picLocks noChangeAspect="1"/>
          </p:cNvPicPr>
          <p:nvPr/>
        </p:nvPicPr>
        <p:blipFill>
          <a:blip r:embed="rId2"/>
          <a:stretch>
            <a:fillRect/>
          </a:stretch>
        </p:blipFill>
        <p:spPr>
          <a:xfrm>
            <a:off x="3648175" y="650103"/>
            <a:ext cx="4734455" cy="5564430"/>
          </a:xfrm>
          <a:prstGeom prst="rect">
            <a:avLst/>
          </a:prstGeom>
        </p:spPr>
      </p:pic>
      <p:pic>
        <p:nvPicPr>
          <p:cNvPr id="2" name="Picture 1">
            <a:extLst>
              <a:ext uri="{FF2B5EF4-FFF2-40B4-BE49-F238E27FC236}">
                <a16:creationId xmlns:a16="http://schemas.microsoft.com/office/drawing/2014/main" id="{39C8CE57-1ACF-F5B1-8017-3E7BD20CAC46}"/>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5735267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54B7-4DE6-42A1-B555-EB23F6FC3A41}"/>
              </a:ext>
            </a:extLst>
          </p:cNvPr>
          <p:cNvSpPr>
            <a:spLocks noGrp="1"/>
          </p:cNvSpPr>
          <p:nvPr>
            <p:ph type="title"/>
          </p:nvPr>
        </p:nvSpPr>
        <p:spPr>
          <a:xfrm>
            <a:off x="606752" y="583249"/>
            <a:ext cx="4460905" cy="3552915"/>
          </a:xfrm>
        </p:spPr>
        <p:txBody>
          <a:bodyPr>
            <a:normAutofit/>
          </a:bodyPr>
          <a:lstStyle/>
          <a:p>
            <a:pPr algn="r"/>
            <a:r>
              <a:rPr lang="en-US" sz="4400" dirty="0"/>
              <a:t>WVC CDBG Program</a:t>
            </a:r>
            <a:br>
              <a:rPr lang="en-US" sz="4400" dirty="0"/>
            </a:br>
            <a:r>
              <a:rPr lang="en-US" sz="4400" dirty="0"/>
              <a:t>Contact</a:t>
            </a:r>
          </a:p>
        </p:txBody>
      </p:sp>
      <p:sp>
        <p:nvSpPr>
          <p:cNvPr id="3" name="Content Placeholder 2">
            <a:extLst>
              <a:ext uri="{FF2B5EF4-FFF2-40B4-BE49-F238E27FC236}">
                <a16:creationId xmlns:a16="http://schemas.microsoft.com/office/drawing/2014/main" id="{EC2F478D-8989-468C-B3C3-295EB492D727}"/>
              </a:ext>
            </a:extLst>
          </p:cNvPr>
          <p:cNvSpPr>
            <a:spLocks noGrp="1"/>
          </p:cNvSpPr>
          <p:nvPr>
            <p:ph idx="1"/>
          </p:nvPr>
        </p:nvSpPr>
        <p:spPr>
          <a:xfrm>
            <a:off x="6325970" y="1922431"/>
            <a:ext cx="5505811" cy="3918991"/>
          </a:xfrm>
        </p:spPr>
        <p:txBody>
          <a:bodyPr>
            <a:normAutofit lnSpcReduction="10000"/>
          </a:bodyPr>
          <a:lstStyle/>
          <a:p>
            <a:pPr marL="14605" marR="300355"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Peggy Daniel</a:t>
            </a:r>
            <a:endParaRPr lang="en-US" dirty="0">
              <a:solidFill>
                <a:schemeClr val="tx1"/>
              </a:solidFill>
              <a:ea typeface="Calibri" panose="020F0502020204030204" pitchFamily="34" charset="0"/>
            </a:endParaRPr>
          </a:p>
          <a:p>
            <a:pPr marL="14605" marR="300355"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Grants Administrator</a:t>
            </a:r>
            <a:endParaRPr lang="en-US" dirty="0">
              <a:solidFill>
                <a:schemeClr val="tx1"/>
              </a:solidFill>
              <a:effectLst/>
              <a:ea typeface="Times New Roman" panose="02020603050405020304" pitchFamily="18" charset="0"/>
            </a:endParaRPr>
          </a:p>
          <a:p>
            <a:pPr marL="14605" marR="300355" indent="0" eaLnBrk="0" hangingPunct="0">
              <a:lnSpc>
                <a:spcPct val="107000"/>
              </a:lnSpc>
              <a:spcBef>
                <a:spcPts val="0"/>
              </a:spcBef>
              <a:spcAft>
                <a:spcPts val="0"/>
              </a:spcAft>
              <a:buNone/>
            </a:pPr>
            <a:r>
              <a:rPr lang="en-US" u="sng" dirty="0">
                <a:solidFill>
                  <a:schemeClr val="tx1"/>
                </a:solidFill>
                <a:effectLst/>
                <a:ea typeface="Calibri" panose="020F0502020204030204" pitchFamily="34" charset="0"/>
                <a:hlinkClick r:id="rId2">
                  <a:extLst>
                    <a:ext uri="{A12FA001-AC4F-418D-AE19-62706E023703}">
                      <ahyp:hlinkClr xmlns:ahyp="http://schemas.microsoft.com/office/drawing/2018/hyperlinkcolor" val="tx"/>
                    </a:ext>
                  </a:extLst>
                </a:hlinkClick>
              </a:rPr>
              <a:t>Peggy.Daniel@wvc-ut.gov</a:t>
            </a:r>
            <a:endParaRPr lang="en-US" dirty="0">
              <a:solidFill>
                <a:schemeClr val="tx1"/>
              </a:solidFill>
              <a:effectLst/>
              <a:ea typeface="Times New Roman" panose="02020603050405020304" pitchFamily="18" charset="0"/>
            </a:endParaRPr>
          </a:p>
          <a:p>
            <a:pPr marL="14605" marR="300355"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801-963-3280</a:t>
            </a:r>
          </a:p>
          <a:p>
            <a:pPr marL="14605" marR="300355" indent="0" eaLnBrk="0" hangingPunct="0">
              <a:lnSpc>
                <a:spcPct val="107000"/>
              </a:lnSpc>
              <a:spcBef>
                <a:spcPts val="0"/>
              </a:spcBef>
              <a:spcAft>
                <a:spcPts val="0"/>
              </a:spcAft>
              <a:buNone/>
            </a:pPr>
            <a:endParaRPr lang="en-US" dirty="0">
              <a:solidFill>
                <a:schemeClr val="tx1"/>
              </a:solidFill>
              <a:ea typeface="Times New Roman" panose="02020603050405020304" pitchFamily="18" charset="0"/>
            </a:endParaRPr>
          </a:p>
          <a:p>
            <a:pPr marL="14605" marR="300355" indent="0" eaLnBrk="0" hangingPunct="0">
              <a:lnSpc>
                <a:spcPct val="107000"/>
              </a:lnSpc>
              <a:spcBef>
                <a:spcPts val="0"/>
              </a:spcBef>
              <a:spcAft>
                <a:spcPts val="0"/>
              </a:spcAft>
              <a:buNone/>
            </a:pPr>
            <a:endParaRPr lang="en-US" dirty="0">
              <a:solidFill>
                <a:schemeClr val="tx1"/>
              </a:solidFill>
              <a:effectLst/>
              <a:ea typeface="Times New Roman" panose="02020603050405020304" pitchFamily="18" charset="0"/>
            </a:endParaRPr>
          </a:p>
          <a:p>
            <a:pPr marL="14605" marR="1574800" indent="0" eaLnBrk="0" hangingPunct="0">
              <a:lnSpc>
                <a:spcPct val="107000"/>
              </a:lnSpc>
              <a:spcBef>
                <a:spcPts val="0"/>
              </a:spcBef>
              <a:spcAft>
                <a:spcPts val="0"/>
              </a:spcAft>
              <a:buNone/>
            </a:pPr>
            <a:endParaRPr lang="en-US" sz="1800" dirty="0">
              <a:effectLst/>
              <a:ea typeface="Calibri" panose="020F0502020204030204" pitchFamily="34" charset="0"/>
            </a:endParaRPr>
          </a:p>
          <a:p>
            <a:pPr marL="14605" marR="1574800"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West Valley City Grants Division</a:t>
            </a:r>
            <a:endParaRPr lang="en-US" dirty="0">
              <a:solidFill>
                <a:schemeClr val="tx1"/>
              </a:solidFill>
              <a:effectLst/>
              <a:ea typeface="Times New Roman" panose="02020603050405020304" pitchFamily="18" charset="0"/>
            </a:endParaRPr>
          </a:p>
          <a:p>
            <a:pPr marL="14605" marR="1574800"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4522 West 3500 South</a:t>
            </a:r>
            <a:endParaRPr lang="en-US" dirty="0">
              <a:solidFill>
                <a:schemeClr val="tx1"/>
              </a:solidFill>
              <a:effectLst/>
              <a:ea typeface="Times New Roman" panose="02020603050405020304" pitchFamily="18" charset="0"/>
            </a:endParaRPr>
          </a:p>
          <a:p>
            <a:pPr marL="14605" marR="1574800"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WVC, UT 84120</a:t>
            </a:r>
            <a:endParaRPr lang="en-US" dirty="0">
              <a:solidFill>
                <a:schemeClr val="tx1"/>
              </a:solidFill>
              <a:effectLst/>
              <a:ea typeface="Times New Roman" panose="02020603050405020304" pitchFamily="18" charset="0"/>
            </a:endParaRPr>
          </a:p>
          <a:p>
            <a:pPr marL="14605" marR="1574800" indent="0" eaLnBrk="0" hangingPunct="0">
              <a:lnSpc>
                <a:spcPct val="107000"/>
              </a:lnSpc>
              <a:spcBef>
                <a:spcPts val="0"/>
              </a:spcBef>
              <a:spcAft>
                <a:spcPts val="0"/>
              </a:spcAft>
              <a:buNone/>
            </a:pPr>
            <a:r>
              <a:rPr lang="en-US" dirty="0">
                <a:solidFill>
                  <a:schemeClr val="tx1"/>
                </a:solidFill>
                <a:effectLst/>
                <a:ea typeface="Calibri" panose="020F0502020204030204" pitchFamily="34" charset="0"/>
              </a:rPr>
              <a:t>Website: www.wvc-ut.gov/grants</a:t>
            </a:r>
            <a:endParaRPr lang="en-US" dirty="0">
              <a:solidFill>
                <a:schemeClr val="tx1"/>
              </a:solidFill>
              <a:effectLst/>
              <a:ea typeface="Times New Roman" panose="02020603050405020304" pitchFamily="18" charset="0"/>
            </a:endParaRPr>
          </a:p>
          <a:p>
            <a:pPr marL="457200" lvl="1" indent="0">
              <a:buNone/>
            </a:pPr>
            <a:endParaRPr lang="en-US" sz="2400" dirty="0">
              <a:solidFill>
                <a:schemeClr val="tx1"/>
              </a:solidFill>
              <a:effectLst/>
              <a:ea typeface="Calibri" panose="020F0502020204030204" pitchFamily="34" charset="0"/>
              <a:cs typeface="Calibri Light" panose="020F0302020204030204" pitchFamily="34" charset="0"/>
            </a:endParaRPr>
          </a:p>
        </p:txBody>
      </p:sp>
      <p:pic>
        <p:nvPicPr>
          <p:cNvPr id="4" name="Picture 3">
            <a:extLst>
              <a:ext uri="{FF2B5EF4-FFF2-40B4-BE49-F238E27FC236}">
                <a16:creationId xmlns:a16="http://schemas.microsoft.com/office/drawing/2014/main" id="{B865A140-980D-5D2F-647A-4CEC7ABA519D}"/>
              </a:ext>
            </a:extLst>
          </p:cNvPr>
          <p:cNvPicPr>
            <a:picLocks noChangeAspect="1"/>
          </p:cNvPicPr>
          <p:nvPr/>
        </p:nvPicPr>
        <p:blipFill>
          <a:blip r:embed="rId3"/>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272639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FBA6-BAE8-415D-9BD3-030FDB14D76A}"/>
              </a:ext>
            </a:extLst>
          </p:cNvPr>
          <p:cNvSpPr>
            <a:spLocks noGrp="1"/>
          </p:cNvSpPr>
          <p:nvPr>
            <p:ph type="title"/>
          </p:nvPr>
        </p:nvSpPr>
        <p:spPr>
          <a:xfrm>
            <a:off x="509441" y="590237"/>
            <a:ext cx="4259112" cy="1708903"/>
          </a:xfrm>
        </p:spPr>
        <p:txBody>
          <a:bodyPr>
            <a:noAutofit/>
          </a:bodyPr>
          <a:lstStyle/>
          <a:p>
            <a:pPr algn="r"/>
            <a:r>
              <a:rPr lang="en-US" sz="4400" cap="all" dirty="0">
                <a:solidFill>
                  <a:schemeClr val="tx1"/>
                </a:solidFill>
              </a:rPr>
              <a:t>Program Management</a:t>
            </a:r>
          </a:p>
        </p:txBody>
      </p:sp>
      <p:graphicFrame>
        <p:nvGraphicFramePr>
          <p:cNvPr id="5" name="Content Placeholder 2">
            <a:extLst>
              <a:ext uri="{FF2B5EF4-FFF2-40B4-BE49-F238E27FC236}">
                <a16:creationId xmlns:a16="http://schemas.microsoft.com/office/drawing/2014/main" id="{4E17769D-4645-4BC9-8372-647614D255DE}"/>
              </a:ext>
            </a:extLst>
          </p:cNvPr>
          <p:cNvGraphicFramePr>
            <a:graphicFrameLocks noGrp="1"/>
          </p:cNvGraphicFramePr>
          <p:nvPr>
            <p:ph idx="1"/>
            <p:extLst>
              <p:ext uri="{D42A27DB-BD31-4B8C-83A1-F6EECF244321}">
                <p14:modId xmlns:p14="http://schemas.microsoft.com/office/powerpoint/2010/main" val="1317158460"/>
              </p:ext>
            </p:extLst>
          </p:nvPr>
        </p:nvGraphicFramePr>
        <p:xfrm>
          <a:off x="5492100" y="1044643"/>
          <a:ext cx="6190459"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68993E79-52A1-D439-FB9F-AE5E5850C924}"/>
              </a:ext>
            </a:extLst>
          </p:cNvPr>
          <p:cNvPicPr>
            <a:picLocks noChangeAspect="1"/>
          </p:cNvPicPr>
          <p:nvPr/>
        </p:nvPicPr>
        <p:blipFill>
          <a:blip r:embed="rId7"/>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97165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7E3CB-687B-4CEE-90F2-B68013A1C81B}"/>
              </a:ext>
            </a:extLst>
          </p:cNvPr>
          <p:cNvSpPr>
            <a:spLocks noGrp="1"/>
          </p:cNvSpPr>
          <p:nvPr>
            <p:ph type="title"/>
          </p:nvPr>
        </p:nvSpPr>
        <p:spPr>
          <a:xfrm>
            <a:off x="335880" y="559641"/>
            <a:ext cx="4133569" cy="1704995"/>
          </a:xfrm>
        </p:spPr>
        <p:txBody>
          <a:bodyPr>
            <a:normAutofit/>
          </a:bodyPr>
          <a:lstStyle/>
          <a:p>
            <a:pPr algn="r"/>
            <a:r>
              <a:rPr lang="en-US" sz="4800" cap="all" dirty="0">
                <a:solidFill>
                  <a:schemeClr val="tx1"/>
                </a:solidFill>
              </a:rPr>
              <a:t>Funding limitations</a:t>
            </a:r>
          </a:p>
        </p:txBody>
      </p:sp>
      <p:graphicFrame>
        <p:nvGraphicFramePr>
          <p:cNvPr id="4" name="Content Placeholder 3">
            <a:extLst>
              <a:ext uri="{FF2B5EF4-FFF2-40B4-BE49-F238E27FC236}">
                <a16:creationId xmlns:a16="http://schemas.microsoft.com/office/drawing/2014/main" id="{BCF9D284-E3DD-460D-BBB1-D0DC5ACC52BD}"/>
              </a:ext>
            </a:extLst>
          </p:cNvPr>
          <p:cNvGraphicFramePr>
            <a:graphicFrameLocks noGrp="1"/>
          </p:cNvGraphicFramePr>
          <p:nvPr>
            <p:ph idx="1"/>
            <p:extLst>
              <p:ext uri="{D42A27DB-BD31-4B8C-83A1-F6EECF244321}">
                <p14:modId xmlns:p14="http://schemas.microsoft.com/office/powerpoint/2010/main" val="3168615033"/>
              </p:ext>
            </p:extLst>
          </p:nvPr>
        </p:nvGraphicFramePr>
        <p:xfrm>
          <a:off x="5299270" y="938566"/>
          <a:ext cx="6372643" cy="3224405"/>
        </p:xfrm>
        <a:graphic>
          <a:graphicData uri="http://schemas.openxmlformats.org/drawingml/2006/table">
            <a:tbl>
              <a:tblPr firstRow="1" firstCol="1" bandRow="1">
                <a:tableStyleId>{3B4B98B0-60AC-42C2-AFA5-B58CD77FA1E5}</a:tableStyleId>
              </a:tblPr>
              <a:tblGrid>
                <a:gridCol w="2637306">
                  <a:extLst>
                    <a:ext uri="{9D8B030D-6E8A-4147-A177-3AD203B41FA5}">
                      <a16:colId xmlns:a16="http://schemas.microsoft.com/office/drawing/2014/main" val="342894313"/>
                    </a:ext>
                  </a:extLst>
                </a:gridCol>
                <a:gridCol w="2083819">
                  <a:extLst>
                    <a:ext uri="{9D8B030D-6E8A-4147-A177-3AD203B41FA5}">
                      <a16:colId xmlns:a16="http://schemas.microsoft.com/office/drawing/2014/main" val="1321928818"/>
                    </a:ext>
                  </a:extLst>
                </a:gridCol>
                <a:gridCol w="1651518">
                  <a:extLst>
                    <a:ext uri="{9D8B030D-6E8A-4147-A177-3AD203B41FA5}">
                      <a16:colId xmlns:a16="http://schemas.microsoft.com/office/drawing/2014/main" val="3451843966"/>
                    </a:ext>
                  </a:extLst>
                </a:gridCol>
              </a:tblGrid>
              <a:tr h="460171">
                <a:tc gridSpan="3">
                  <a:txBody>
                    <a:bodyPr/>
                    <a:lstStyle/>
                    <a:p>
                      <a:pPr marL="0" marR="0" algn="ctr" eaLnBrk="0" hangingPunct="0">
                        <a:lnSpc>
                          <a:spcPct val="107000"/>
                        </a:lnSpc>
                        <a:spcBef>
                          <a:spcPts val="0"/>
                        </a:spcBef>
                        <a:spcAft>
                          <a:spcPts val="0"/>
                        </a:spcAft>
                      </a:pPr>
                      <a:r>
                        <a:rPr lang="en-US" sz="2600" dirty="0">
                          <a:effectLst/>
                        </a:rPr>
                        <a:t>Average CDBG Allocation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5147068"/>
                  </a:ext>
                </a:extLst>
              </a:tr>
              <a:tr h="410225">
                <a:tc>
                  <a:txBody>
                    <a:bodyPr/>
                    <a:lstStyle/>
                    <a:p>
                      <a:pPr marL="0" marR="0" algn="ctr" eaLnBrk="0" hangingPunct="0">
                        <a:lnSpc>
                          <a:spcPct val="107000"/>
                        </a:lnSpc>
                        <a:spcBef>
                          <a:spcPts val="0"/>
                        </a:spcBef>
                        <a:spcAft>
                          <a:spcPts val="0"/>
                        </a:spcAft>
                      </a:pPr>
                      <a:r>
                        <a:rPr lang="en-US" sz="2300" dirty="0">
                          <a:solidFill>
                            <a:schemeClr val="bg1"/>
                          </a:solidFill>
                          <a:effectLst/>
                        </a:rPr>
                        <a:t>Activities</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tc>
                  <a:txBody>
                    <a:bodyPr/>
                    <a:lstStyle/>
                    <a:p>
                      <a:pPr marL="0" marR="0" algn="ctr" eaLnBrk="0" hangingPunct="0">
                        <a:lnSpc>
                          <a:spcPct val="107000"/>
                        </a:lnSpc>
                        <a:spcBef>
                          <a:spcPts val="0"/>
                        </a:spcBef>
                        <a:spcAft>
                          <a:spcPts val="0"/>
                        </a:spcAft>
                      </a:pPr>
                      <a:r>
                        <a:rPr lang="en-US" sz="2300" dirty="0">
                          <a:solidFill>
                            <a:schemeClr val="bg1"/>
                          </a:solidFill>
                          <a:effectLst/>
                        </a:rPr>
                        <a:t>Percentage</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tc>
                  <a:txBody>
                    <a:bodyPr/>
                    <a:lstStyle/>
                    <a:p>
                      <a:pPr marL="0" marR="0" algn="ctr" eaLnBrk="0" hangingPunct="0">
                        <a:lnSpc>
                          <a:spcPct val="107000"/>
                        </a:lnSpc>
                        <a:spcBef>
                          <a:spcPts val="0"/>
                        </a:spcBef>
                        <a:spcAft>
                          <a:spcPts val="0"/>
                        </a:spcAft>
                      </a:pPr>
                      <a:r>
                        <a:rPr lang="en-US" sz="2300" dirty="0">
                          <a:solidFill>
                            <a:schemeClr val="bg1"/>
                          </a:solidFill>
                          <a:effectLst/>
                        </a:rPr>
                        <a:t>Amount</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extLst>
                  <a:ext uri="{0D108BD9-81ED-4DB2-BD59-A6C34878D82A}">
                    <a16:rowId xmlns:a16="http://schemas.microsoft.com/office/drawing/2014/main" val="4085321191"/>
                  </a:ext>
                </a:extLst>
              </a:tr>
              <a:tr h="682211">
                <a:tc>
                  <a:txBody>
                    <a:bodyPr/>
                    <a:lstStyle/>
                    <a:p>
                      <a:pPr marL="0" marR="0" eaLnBrk="0" hangingPunct="0">
                        <a:lnSpc>
                          <a:spcPct val="107000"/>
                        </a:lnSpc>
                        <a:spcBef>
                          <a:spcPts val="0"/>
                        </a:spcBef>
                        <a:spcAft>
                          <a:spcPts val="0"/>
                        </a:spcAft>
                      </a:pPr>
                      <a:r>
                        <a:rPr lang="en-US" sz="2000" dirty="0">
                          <a:effectLst/>
                        </a:rPr>
                        <a:t>Administration and Planning Cap</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tc>
                  <a:txBody>
                    <a:bodyPr/>
                    <a:lstStyle/>
                    <a:p>
                      <a:pPr marL="0" marR="0" algn="ctr" eaLnBrk="0" hangingPunct="0">
                        <a:lnSpc>
                          <a:spcPct val="107000"/>
                        </a:lnSpc>
                        <a:spcBef>
                          <a:spcPts val="0"/>
                        </a:spcBef>
                        <a:spcAft>
                          <a:spcPts val="0"/>
                        </a:spcAft>
                      </a:pPr>
                      <a:r>
                        <a:rPr lang="en-US" sz="2000">
                          <a:effectLst/>
                        </a:rPr>
                        <a:t>20%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tc>
                  <a:txBody>
                    <a:bodyPr/>
                    <a:lstStyle/>
                    <a:p>
                      <a:pPr marL="0" marR="0" algn="ctr" eaLnBrk="0" hangingPunct="0">
                        <a:lnSpc>
                          <a:spcPct val="107000"/>
                        </a:lnSpc>
                        <a:spcBef>
                          <a:spcPts val="0"/>
                        </a:spcBef>
                        <a:spcAft>
                          <a:spcPts val="0"/>
                        </a:spcAft>
                      </a:pPr>
                      <a:r>
                        <a:rPr lang="en-US" sz="2000">
                          <a:effectLst/>
                        </a:rPr>
                        <a:t>$220,000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extLst>
                  <a:ext uri="{0D108BD9-81ED-4DB2-BD59-A6C34878D82A}">
                    <a16:rowId xmlns:a16="http://schemas.microsoft.com/office/drawing/2014/main" val="855548535"/>
                  </a:ext>
                </a:extLst>
              </a:tr>
              <a:tr h="360175">
                <a:tc>
                  <a:txBody>
                    <a:bodyPr/>
                    <a:lstStyle/>
                    <a:p>
                      <a:pPr marL="0" marR="0" eaLnBrk="0" hangingPunct="0">
                        <a:lnSpc>
                          <a:spcPct val="107000"/>
                        </a:lnSpc>
                        <a:spcBef>
                          <a:spcPts val="0"/>
                        </a:spcBef>
                        <a:spcAft>
                          <a:spcPts val="0"/>
                        </a:spcAft>
                      </a:pPr>
                      <a:r>
                        <a:rPr lang="en-US" sz="2000" dirty="0">
                          <a:solidFill>
                            <a:schemeClr val="bg1"/>
                          </a:solidFill>
                          <a:effectLst/>
                        </a:rPr>
                        <a:t>Public Services Cap</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tc>
                  <a:txBody>
                    <a:bodyPr/>
                    <a:lstStyle/>
                    <a:p>
                      <a:pPr marL="0" marR="0" algn="ctr" eaLnBrk="0" hangingPunct="0">
                        <a:lnSpc>
                          <a:spcPct val="107000"/>
                        </a:lnSpc>
                        <a:spcBef>
                          <a:spcPts val="0"/>
                        </a:spcBef>
                        <a:spcAft>
                          <a:spcPts val="0"/>
                        </a:spcAft>
                      </a:pPr>
                      <a:r>
                        <a:rPr lang="en-US" sz="2000" dirty="0">
                          <a:solidFill>
                            <a:schemeClr val="bg1"/>
                          </a:solidFill>
                          <a:effectLst/>
                        </a:rPr>
                        <a:t>15%</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tc>
                  <a:txBody>
                    <a:bodyPr/>
                    <a:lstStyle/>
                    <a:p>
                      <a:pPr marL="0" marR="0" algn="ctr" eaLnBrk="0" hangingPunct="0">
                        <a:lnSpc>
                          <a:spcPct val="107000"/>
                        </a:lnSpc>
                        <a:spcBef>
                          <a:spcPts val="0"/>
                        </a:spcBef>
                        <a:spcAft>
                          <a:spcPts val="0"/>
                        </a:spcAft>
                      </a:pPr>
                      <a:r>
                        <a:rPr lang="en-US" sz="2000" dirty="0">
                          <a:solidFill>
                            <a:schemeClr val="bg1"/>
                          </a:solidFill>
                          <a:effectLst/>
                        </a:rPr>
                        <a:t>$165,000</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extLst>
                  <a:ext uri="{0D108BD9-81ED-4DB2-BD59-A6C34878D82A}">
                    <a16:rowId xmlns:a16="http://schemas.microsoft.com/office/drawing/2014/main" val="4098139338"/>
                  </a:ext>
                </a:extLst>
              </a:tr>
              <a:tr h="682211">
                <a:tc>
                  <a:txBody>
                    <a:bodyPr/>
                    <a:lstStyle/>
                    <a:p>
                      <a:pPr marL="0" marR="0" eaLnBrk="0" hangingPunct="0">
                        <a:lnSpc>
                          <a:spcPct val="107000"/>
                        </a:lnSpc>
                        <a:spcBef>
                          <a:spcPts val="0"/>
                        </a:spcBef>
                        <a:spcAft>
                          <a:spcPts val="0"/>
                        </a:spcAft>
                      </a:pPr>
                      <a:r>
                        <a:rPr lang="en-US" sz="2000">
                          <a:effectLst/>
                        </a:rPr>
                        <a:t>Available for Other Activities</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tc>
                  <a:txBody>
                    <a:bodyPr/>
                    <a:lstStyle/>
                    <a:p>
                      <a:pPr marL="0" marR="0" algn="ctr" eaLnBrk="0" hangingPunct="0">
                        <a:lnSpc>
                          <a:spcPct val="107000"/>
                        </a:lnSpc>
                        <a:spcBef>
                          <a:spcPts val="0"/>
                        </a:spcBef>
                        <a:spcAft>
                          <a:spcPts val="0"/>
                        </a:spcAft>
                      </a:pPr>
                      <a:r>
                        <a:rPr lang="en-US" sz="2000">
                          <a:effectLst/>
                        </a:rPr>
                        <a:t>65%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tc>
                  <a:txBody>
                    <a:bodyPr/>
                    <a:lstStyle/>
                    <a:p>
                      <a:pPr marL="0" marR="0" algn="ctr" eaLnBrk="0" hangingPunct="0">
                        <a:lnSpc>
                          <a:spcPct val="107000"/>
                        </a:lnSpc>
                        <a:spcBef>
                          <a:spcPts val="0"/>
                        </a:spcBef>
                        <a:spcAft>
                          <a:spcPts val="0"/>
                        </a:spcAft>
                      </a:pPr>
                      <a:r>
                        <a:rPr lang="en-US" sz="2000">
                          <a:effectLst/>
                        </a:rPr>
                        <a:t>$715,000</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tc>
                <a:extLst>
                  <a:ext uri="{0D108BD9-81ED-4DB2-BD59-A6C34878D82A}">
                    <a16:rowId xmlns:a16="http://schemas.microsoft.com/office/drawing/2014/main" val="3712706484"/>
                  </a:ext>
                </a:extLst>
              </a:tr>
              <a:tr h="360175">
                <a:tc gridSpan="2">
                  <a:txBody>
                    <a:bodyPr/>
                    <a:lstStyle/>
                    <a:p>
                      <a:pPr marL="0" marR="0" eaLnBrk="0" hangingPunct="0">
                        <a:lnSpc>
                          <a:spcPct val="107000"/>
                        </a:lnSpc>
                        <a:spcBef>
                          <a:spcPts val="0"/>
                        </a:spcBef>
                        <a:spcAft>
                          <a:spcPts val="0"/>
                        </a:spcAft>
                      </a:pPr>
                      <a:r>
                        <a:rPr lang="en-US" sz="2000">
                          <a:solidFill>
                            <a:schemeClr val="bg1"/>
                          </a:solidFill>
                          <a:effectLst/>
                        </a:rPr>
                        <a:t>Total Allocation</a:t>
                      </a:r>
                      <a:endParaRPr lang="en-US"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tc hMerge="1">
                  <a:txBody>
                    <a:bodyPr/>
                    <a:lstStyle/>
                    <a:p>
                      <a:endParaRPr lang="en-US"/>
                    </a:p>
                  </a:txBody>
                  <a:tcPr/>
                </a:tc>
                <a:tc>
                  <a:txBody>
                    <a:bodyPr/>
                    <a:lstStyle/>
                    <a:p>
                      <a:pPr marL="0" marR="0" algn="ctr" eaLnBrk="0" hangingPunct="0">
                        <a:lnSpc>
                          <a:spcPct val="107000"/>
                        </a:lnSpc>
                        <a:spcBef>
                          <a:spcPts val="0"/>
                        </a:spcBef>
                        <a:spcAft>
                          <a:spcPts val="0"/>
                        </a:spcAft>
                      </a:pPr>
                      <a:r>
                        <a:rPr lang="en-US" sz="2000" dirty="0">
                          <a:solidFill>
                            <a:schemeClr val="bg1"/>
                          </a:solidFill>
                          <a:effectLst/>
                        </a:rPr>
                        <a:t>$1,100,000</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848" marR="112848" marT="0" marB="0" anchor="b">
                    <a:solidFill>
                      <a:srgbClr val="A53010"/>
                    </a:solidFill>
                  </a:tcPr>
                </a:tc>
                <a:extLst>
                  <a:ext uri="{0D108BD9-81ED-4DB2-BD59-A6C34878D82A}">
                    <a16:rowId xmlns:a16="http://schemas.microsoft.com/office/drawing/2014/main" val="129510983"/>
                  </a:ext>
                </a:extLst>
              </a:tr>
            </a:tbl>
          </a:graphicData>
        </a:graphic>
      </p:graphicFrame>
      <p:pic>
        <p:nvPicPr>
          <p:cNvPr id="3" name="Picture 2">
            <a:extLst>
              <a:ext uri="{FF2B5EF4-FFF2-40B4-BE49-F238E27FC236}">
                <a16:creationId xmlns:a16="http://schemas.microsoft.com/office/drawing/2014/main" id="{91680561-3A49-FFD5-68C5-CA2BB034F082}"/>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66176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06DC-D9A0-40F1-8887-38EB96AE14B8}"/>
              </a:ext>
            </a:extLst>
          </p:cNvPr>
          <p:cNvSpPr>
            <a:spLocks noGrp="1"/>
          </p:cNvSpPr>
          <p:nvPr>
            <p:ph type="title"/>
          </p:nvPr>
        </p:nvSpPr>
        <p:spPr>
          <a:xfrm>
            <a:off x="684212" y="517849"/>
            <a:ext cx="10058400" cy="1405812"/>
          </a:xfrm>
        </p:spPr>
        <p:txBody>
          <a:bodyPr>
            <a:normAutofit/>
          </a:bodyPr>
          <a:lstStyle/>
          <a:p>
            <a:r>
              <a:rPr lang="en-US" sz="4000" dirty="0"/>
              <a:t>PRIMARY OBJECTIVE</a:t>
            </a:r>
          </a:p>
        </p:txBody>
      </p:sp>
      <p:sp>
        <p:nvSpPr>
          <p:cNvPr id="3" name="Text Placeholder 2">
            <a:extLst>
              <a:ext uri="{FF2B5EF4-FFF2-40B4-BE49-F238E27FC236}">
                <a16:creationId xmlns:a16="http://schemas.microsoft.com/office/drawing/2014/main" id="{CA6A8E3F-9C9D-4FD7-AFF4-5F9D067E3BDE}"/>
              </a:ext>
            </a:extLst>
          </p:cNvPr>
          <p:cNvSpPr>
            <a:spLocks noGrp="1"/>
          </p:cNvSpPr>
          <p:nvPr>
            <p:ph type="body" idx="1"/>
          </p:nvPr>
        </p:nvSpPr>
        <p:spPr>
          <a:xfrm>
            <a:off x="2724922" y="2169156"/>
            <a:ext cx="8535988" cy="4165600"/>
          </a:xfrm>
          <a:ln w="28575">
            <a:solidFill>
              <a:srgbClr val="002060"/>
            </a:solidFill>
          </a:ln>
        </p:spPr>
        <p:txBody>
          <a:bodyPr>
            <a:normAutofit/>
          </a:bodyPr>
          <a:lstStyle/>
          <a:p>
            <a:pPr marL="0" marR="0" indent="0" eaLnBrk="0" hangingPunct="0">
              <a:spcBef>
                <a:spcPts val="0"/>
              </a:spcBef>
              <a:spcAft>
                <a:spcPts val="0"/>
              </a:spcAft>
              <a:buNone/>
            </a:pPr>
            <a:r>
              <a:rPr lang="en-US" sz="2200" dirty="0">
                <a:solidFill>
                  <a:schemeClr val="tx1"/>
                </a:solidFill>
                <a:effectLst/>
                <a:ea typeface="Calibri" panose="020F0502020204030204" pitchFamily="34" charset="0"/>
                <a:cs typeface="Times New Roman" panose="02020603050405020304" pitchFamily="18" charset="0"/>
              </a:rPr>
              <a:t>The primary objective of the CDBG program is the development of viable urban communities principally for persons of low-moderate income, defined as a person residing in a household with income at or below 80% of area median income. This is achieved by providing the following, principally for persons of low and moderate income.</a:t>
            </a:r>
            <a:endParaRPr lang="en-US" sz="2200" dirty="0">
              <a:solidFill>
                <a:schemeClr val="tx1"/>
              </a:solidFill>
              <a:effectLst/>
              <a:ea typeface="Times New Roman" panose="02020603050405020304" pitchFamily="18" charset="0"/>
              <a:cs typeface="Times New Roman" panose="02020603050405020304" pitchFamily="18" charset="0"/>
            </a:endParaRPr>
          </a:p>
          <a:p>
            <a:pPr marL="0" marR="151130" indent="0" eaLnBrk="0" hangingPunct="0">
              <a:spcBef>
                <a:spcPts val="0"/>
              </a:spcBef>
              <a:spcAft>
                <a:spcPts val="0"/>
              </a:spcAft>
              <a:buNone/>
            </a:pPr>
            <a:r>
              <a:rPr lang="en-US" sz="2200" dirty="0">
                <a:effectLst/>
                <a:ea typeface="Calibri" panose="020F0502020204030204" pitchFamily="34" charset="0"/>
                <a:cs typeface="Times New Roman" panose="02020603050405020304" pitchFamily="18" charset="0"/>
              </a:rPr>
              <a:t> </a:t>
            </a:r>
            <a:endParaRPr lang="en-US" sz="2200" dirty="0">
              <a:effectLst/>
              <a:ea typeface="Times New Roman" panose="02020603050405020304" pitchFamily="18" charset="0"/>
              <a:cs typeface="Times New Roman" panose="02020603050405020304" pitchFamily="18" charset="0"/>
            </a:endParaRPr>
          </a:p>
          <a:p>
            <a:pPr marL="800100" marR="151130" lvl="1" indent="-342900" eaLnBrk="0" hangingPunct="0">
              <a:spcBef>
                <a:spcPts val="0"/>
              </a:spcBef>
              <a:spcAft>
                <a:spcPts val="0"/>
              </a:spcAft>
              <a:buSzPct val="100000"/>
              <a:buFont typeface="Wingdings 3" panose="05040102010807070707" pitchFamily="18" charset="2"/>
              <a:buChar char=""/>
              <a:tabLst>
                <a:tab pos="2971800" algn="ctr"/>
                <a:tab pos="5943600" algn="r"/>
              </a:tabLst>
            </a:pPr>
            <a:r>
              <a:rPr lang="en-US" sz="2200" spc="-10" dirty="0">
                <a:solidFill>
                  <a:schemeClr val="tx1"/>
                </a:solidFill>
                <a:effectLst/>
                <a:ea typeface="Calibri" panose="020F0502020204030204" pitchFamily="34" charset="0"/>
                <a:cs typeface="Times New Roman" panose="02020603050405020304" pitchFamily="18" charset="0"/>
              </a:rPr>
              <a:t>Decent housing</a:t>
            </a:r>
          </a:p>
          <a:p>
            <a:pPr marL="800100" marR="151130" lvl="1" indent="-342900" eaLnBrk="0" hangingPunct="0">
              <a:spcBef>
                <a:spcPts val="0"/>
              </a:spcBef>
              <a:spcAft>
                <a:spcPts val="0"/>
              </a:spcAft>
              <a:buSzPct val="100000"/>
              <a:buFont typeface="Wingdings 3" panose="05040102010807070707" pitchFamily="18" charset="2"/>
              <a:buChar char=""/>
              <a:tabLst>
                <a:tab pos="2971800" algn="ctr"/>
                <a:tab pos="5943600" algn="r"/>
              </a:tabLst>
            </a:pPr>
            <a:r>
              <a:rPr lang="en-US" sz="2200" spc="-10" dirty="0">
                <a:solidFill>
                  <a:schemeClr val="tx1"/>
                </a:solidFill>
                <a:effectLst/>
                <a:ea typeface="Calibri" panose="020F0502020204030204" pitchFamily="34" charset="0"/>
                <a:cs typeface="Times New Roman" panose="02020603050405020304" pitchFamily="18" charset="0"/>
              </a:rPr>
              <a:t>A suitable living</a:t>
            </a:r>
            <a:r>
              <a:rPr lang="en-US" sz="2200" spc="-5" dirty="0">
                <a:solidFill>
                  <a:schemeClr val="tx1"/>
                </a:solidFill>
                <a:effectLst/>
                <a:ea typeface="Calibri" panose="020F0502020204030204" pitchFamily="34" charset="0"/>
                <a:cs typeface="Times New Roman" panose="02020603050405020304" pitchFamily="18" charset="0"/>
              </a:rPr>
              <a:t> </a:t>
            </a:r>
            <a:r>
              <a:rPr lang="en-US" sz="2200" spc="-10" dirty="0">
                <a:solidFill>
                  <a:schemeClr val="tx1"/>
                </a:solidFill>
                <a:effectLst/>
                <a:ea typeface="Calibri" panose="020F0502020204030204" pitchFamily="34" charset="0"/>
                <a:cs typeface="Times New Roman" panose="02020603050405020304" pitchFamily="18" charset="0"/>
              </a:rPr>
              <a:t>environment</a:t>
            </a:r>
          </a:p>
          <a:p>
            <a:pPr marL="800100" marR="151130" lvl="1" indent="-342900" eaLnBrk="0" hangingPunct="0">
              <a:spcBef>
                <a:spcPts val="0"/>
              </a:spcBef>
              <a:spcAft>
                <a:spcPts val="0"/>
              </a:spcAft>
              <a:buSzPct val="100000"/>
              <a:buFont typeface="Wingdings 3" panose="05040102010807070707" pitchFamily="18" charset="2"/>
              <a:buChar char=""/>
              <a:tabLst>
                <a:tab pos="2971800" algn="ctr"/>
                <a:tab pos="5943600" algn="r"/>
              </a:tabLst>
            </a:pPr>
            <a:r>
              <a:rPr lang="en-US" sz="2200" spc="-10" dirty="0">
                <a:solidFill>
                  <a:schemeClr val="tx1"/>
                </a:solidFill>
                <a:effectLst/>
                <a:ea typeface="Calibri" panose="020F0502020204030204" pitchFamily="34" charset="0"/>
                <a:cs typeface="Times New Roman" panose="02020603050405020304" pitchFamily="18" charset="0"/>
              </a:rPr>
              <a:t>Expanded economic opportunities</a:t>
            </a:r>
          </a:p>
          <a:p>
            <a:endParaRPr lang="en-US" sz="2200" dirty="0">
              <a:cs typeface="Times New Roman" panose="02020603050405020304" pitchFamily="18" charset="0"/>
            </a:endParaRPr>
          </a:p>
        </p:txBody>
      </p:sp>
      <p:pic>
        <p:nvPicPr>
          <p:cNvPr id="4" name="Picture 3">
            <a:extLst>
              <a:ext uri="{FF2B5EF4-FFF2-40B4-BE49-F238E27FC236}">
                <a16:creationId xmlns:a16="http://schemas.microsoft.com/office/drawing/2014/main" id="{8911FA14-260B-C032-B361-477E0FF7B954}"/>
              </a:ext>
            </a:extLst>
          </p:cNvPr>
          <p:cNvPicPr>
            <a:picLocks noChangeAspect="1"/>
          </p:cNvPicPr>
          <p:nvPr/>
        </p:nvPicPr>
        <p:blipFill>
          <a:blip r:embed="rId2"/>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198415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6CFD0632-EB3F-BAC4-BFB6-9F08200C9AA4}"/>
              </a:ext>
            </a:extLst>
          </p:cNvPr>
          <p:cNvGraphicFramePr/>
          <p:nvPr>
            <p:extLst>
              <p:ext uri="{D42A27DB-BD31-4B8C-83A1-F6EECF244321}">
                <p14:modId xmlns:p14="http://schemas.microsoft.com/office/powerpoint/2010/main" val="1169419412"/>
              </p:ext>
            </p:extLst>
          </p:nvPr>
        </p:nvGraphicFramePr>
        <p:xfrm>
          <a:off x="3549609" y="1471402"/>
          <a:ext cx="8629650" cy="5724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1D053D61-FA8F-6414-884C-703458EB3210}"/>
              </a:ext>
            </a:extLst>
          </p:cNvPr>
          <p:cNvSpPr>
            <a:spLocks noGrp="1"/>
          </p:cNvSpPr>
          <p:nvPr>
            <p:ph type="title"/>
          </p:nvPr>
        </p:nvSpPr>
        <p:spPr>
          <a:xfrm>
            <a:off x="1102956" y="569224"/>
            <a:ext cx="3451952" cy="1405812"/>
          </a:xfrm>
        </p:spPr>
        <p:txBody>
          <a:bodyPr>
            <a:noAutofit/>
          </a:bodyPr>
          <a:lstStyle/>
          <a:p>
            <a:pPr algn="r"/>
            <a:r>
              <a:rPr lang="en-US" sz="4400" dirty="0"/>
              <a:t>NATIONAL OBJECTIVES</a:t>
            </a:r>
          </a:p>
        </p:txBody>
      </p:sp>
      <p:pic>
        <p:nvPicPr>
          <p:cNvPr id="2" name="Picture 1">
            <a:extLst>
              <a:ext uri="{FF2B5EF4-FFF2-40B4-BE49-F238E27FC236}">
                <a16:creationId xmlns:a16="http://schemas.microsoft.com/office/drawing/2014/main" id="{9D8EF306-98DF-FEDD-734B-8A2943612F03}"/>
              </a:ext>
            </a:extLst>
          </p:cNvPr>
          <p:cNvPicPr>
            <a:picLocks noChangeAspect="1"/>
          </p:cNvPicPr>
          <p:nvPr/>
        </p:nvPicPr>
        <p:blipFill>
          <a:blip r:embed="rId7"/>
          <a:stretch>
            <a:fillRect/>
          </a:stretch>
        </p:blipFill>
        <p:spPr>
          <a:xfrm>
            <a:off x="98516" y="4616387"/>
            <a:ext cx="2132861" cy="2132861"/>
          </a:xfrm>
          <a:prstGeom prst="rect">
            <a:avLst/>
          </a:prstGeom>
        </p:spPr>
      </p:pic>
    </p:spTree>
    <p:extLst>
      <p:ext uri="{BB962C8B-B14F-4D97-AF65-F5344CB8AC3E}">
        <p14:creationId xmlns:p14="http://schemas.microsoft.com/office/powerpoint/2010/main" val="309177688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B8EF33-82AA-4779-AFAA-C56669D00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B414F3-C833-4395-8C69-0E806C518171}">
  <ds:schemaRef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55FDEB4C-941C-4EBE-9462-062D8A0ADE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19566</TotalTime>
  <Words>3079</Words>
  <Application>Microsoft Office PowerPoint</Application>
  <PresentationFormat>Widescreen</PresentationFormat>
  <Paragraphs>454</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Century Gothic</vt:lpstr>
      <vt:lpstr>Times New Roman</vt:lpstr>
      <vt:lpstr>Wingdings</vt:lpstr>
      <vt:lpstr>Wingdings 3</vt:lpstr>
      <vt:lpstr>Slice</vt:lpstr>
      <vt:lpstr>West Valley City  Subrecipient Training: Infrastructure</vt:lpstr>
      <vt:lpstr>WELCOME</vt:lpstr>
      <vt:lpstr>RESPONSIBILITES</vt:lpstr>
      <vt:lpstr>CARDINAL RULE</vt:lpstr>
      <vt:lpstr>PROGRAM MANAGEMENT</vt:lpstr>
      <vt:lpstr>Program Management</vt:lpstr>
      <vt:lpstr>Funding limitations</vt:lpstr>
      <vt:lpstr>PRIMARY OBJECTIVE</vt:lpstr>
      <vt:lpstr>NATIONAL OBJECTIVES</vt:lpstr>
      <vt:lpstr>Infrastructure &amp; Public facilities</vt:lpstr>
      <vt:lpstr>Area Benefit</vt:lpstr>
      <vt:lpstr>PowerPoint Presentation</vt:lpstr>
      <vt:lpstr>LIMITED CLIENTELE</vt:lpstr>
      <vt:lpstr>LIMITED CLIENTELE</vt:lpstr>
      <vt:lpstr>The definition of a low- or moderate-income person or household is having an income equal to or less than the Section 8 lower income limits established by HUD. The current HUD income limits for West Valley City are listed below: </vt:lpstr>
      <vt:lpstr>LIMITED CLIENTELE</vt:lpstr>
      <vt:lpstr>Determining Eligibility</vt:lpstr>
      <vt:lpstr>PowerPoint Presentation</vt:lpstr>
      <vt:lpstr>GOALS AND PERFOMANCE MEASURES</vt:lpstr>
      <vt:lpstr>GOALS</vt:lpstr>
      <vt:lpstr>OUTCOMES</vt:lpstr>
      <vt:lpstr>Outputs</vt:lpstr>
      <vt:lpstr>milestones</vt:lpstr>
      <vt:lpstr>SCOPE  OF WORK</vt:lpstr>
      <vt:lpstr>Program  Reports</vt:lpstr>
      <vt:lpstr>Program  Report Questions</vt:lpstr>
      <vt:lpstr>PowerPoint Presentation</vt:lpstr>
      <vt:lpstr>FINANCIAL MANAGEMENT</vt:lpstr>
      <vt:lpstr>FINANCIAL MANAGEMENT</vt:lpstr>
      <vt:lpstr>FINANCIAL MANAGEMENT</vt:lpstr>
      <vt:lpstr>FINANCIAL MANAGEMENT</vt:lpstr>
      <vt:lpstr>FINANCIAL MANAGEMENT</vt:lpstr>
      <vt:lpstr>Budget Worksheet</vt:lpstr>
      <vt:lpstr>GENERAL LEDGER TRANSACTIONS</vt:lpstr>
      <vt:lpstr>INVOICES</vt:lpstr>
      <vt:lpstr>Invoice Cover Letter</vt:lpstr>
      <vt:lpstr>AUDITS</vt:lpstr>
      <vt:lpstr>PROCUREMENT</vt:lpstr>
      <vt:lpstr>RECORD RETENTION</vt:lpstr>
      <vt:lpstr>MONITORING</vt:lpstr>
      <vt:lpstr>LAWS AND REQUIREMENTS</vt:lpstr>
      <vt:lpstr>SECTION 3 BASICS</vt:lpstr>
      <vt:lpstr>SECTION 3 BUSINESSES</vt:lpstr>
      <vt:lpstr>SECTION 3 WORKERS</vt:lpstr>
      <vt:lpstr>TARGETED SECTION 3 WORKERS</vt:lpstr>
      <vt:lpstr>SECTION 3 REPORTING REQUIREMENTS</vt:lpstr>
      <vt:lpstr>COMPLIANCE ACTIVITIES</vt:lpstr>
      <vt:lpstr>RECORDS</vt:lpstr>
      <vt:lpstr>DAVIS-BACON BASICS</vt:lpstr>
      <vt:lpstr>DAVIS-BACON REPORTING REQUIREMENTS</vt:lpstr>
      <vt:lpstr>WHAT’S NEW FROM HUD</vt:lpstr>
      <vt:lpstr>CONTRACT requirements</vt:lpstr>
      <vt:lpstr>Subrecipient Agreement</vt:lpstr>
      <vt:lpstr>Subrecipient Agreement</vt:lpstr>
      <vt:lpstr>PowerPoint Presentation</vt:lpstr>
      <vt:lpstr>WVC CDBG Program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Valley city  subrecipient training</dc:title>
  <dc:creator>Peggy Daniel</dc:creator>
  <cp:lastModifiedBy>Peggy Daniel</cp:lastModifiedBy>
  <cp:revision>39</cp:revision>
  <cp:lastPrinted>2021-09-28T22:02:47Z</cp:lastPrinted>
  <dcterms:created xsi:type="dcterms:W3CDTF">2021-09-21T17:08:24Z</dcterms:created>
  <dcterms:modified xsi:type="dcterms:W3CDTF">2023-07-27T01:39:36Z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