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4"/>
  </p:sldMasterIdLst>
  <p:notesMasterIdLst>
    <p:notesMasterId r:id="rId51"/>
  </p:notesMasterIdLst>
  <p:sldIdLst>
    <p:sldId id="266" r:id="rId5"/>
    <p:sldId id="279" r:id="rId6"/>
    <p:sldId id="320" r:id="rId7"/>
    <p:sldId id="283" r:id="rId8"/>
    <p:sldId id="319" r:id="rId9"/>
    <p:sldId id="276" r:id="rId10"/>
    <p:sldId id="277" r:id="rId11"/>
    <p:sldId id="280" r:id="rId12"/>
    <p:sldId id="271" r:id="rId13"/>
    <p:sldId id="321" r:id="rId14"/>
    <p:sldId id="272" r:id="rId15"/>
    <p:sldId id="284" r:id="rId16"/>
    <p:sldId id="281" r:id="rId17"/>
    <p:sldId id="273" r:id="rId18"/>
    <p:sldId id="285" r:id="rId19"/>
    <p:sldId id="286" r:id="rId20"/>
    <p:sldId id="329" r:id="rId21"/>
    <p:sldId id="287" r:id="rId22"/>
    <p:sldId id="288" r:id="rId23"/>
    <p:sldId id="322" r:id="rId24"/>
    <p:sldId id="323" r:id="rId25"/>
    <p:sldId id="331" r:id="rId26"/>
    <p:sldId id="332" r:id="rId27"/>
    <p:sldId id="333" r:id="rId28"/>
    <p:sldId id="330" r:id="rId29"/>
    <p:sldId id="293" r:id="rId30"/>
    <p:sldId id="318" r:id="rId31"/>
    <p:sldId id="334" r:id="rId32"/>
    <p:sldId id="289" r:id="rId33"/>
    <p:sldId id="324" r:id="rId34"/>
    <p:sldId id="306" r:id="rId35"/>
    <p:sldId id="295" r:id="rId36"/>
    <p:sldId id="316" r:id="rId37"/>
    <p:sldId id="296" r:id="rId38"/>
    <p:sldId id="317" r:id="rId39"/>
    <p:sldId id="325" r:id="rId40"/>
    <p:sldId id="307" r:id="rId41"/>
    <p:sldId id="309" r:id="rId42"/>
    <p:sldId id="326" r:id="rId43"/>
    <p:sldId id="327" r:id="rId44"/>
    <p:sldId id="311" r:id="rId45"/>
    <p:sldId id="310" r:id="rId46"/>
    <p:sldId id="312" r:id="rId47"/>
    <p:sldId id="328" r:id="rId48"/>
    <p:sldId id="314" r:id="rId49"/>
    <p:sldId id="313"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455"/>
    <a:srgbClr val="DB6413"/>
    <a:srgbClr val="F9E259"/>
    <a:srgbClr val="FFFF33"/>
    <a:srgbClr val="A53010"/>
    <a:srgbClr val="382294"/>
    <a:srgbClr val="FFF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F8AB3-AFFB-4730-8013-0FA9876458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03205CF-1788-49BC-8F78-E232EC48AFD9}">
      <dgm:prSet/>
      <dgm:spPr/>
      <dgm:t>
        <a:bodyPr/>
        <a:lstStyle/>
        <a:p>
          <a:r>
            <a:rPr lang="en-US" dirty="0">
              <a:solidFill>
                <a:schemeClr val="tx1"/>
              </a:solidFill>
            </a:rPr>
            <a:t>West Valley City—Entitlement Jurisdiction</a:t>
          </a:r>
        </a:p>
      </dgm:t>
    </dgm:pt>
    <dgm:pt modelId="{161F07B9-2600-4C2D-BFA9-6C3256C72C42}" type="parTrans" cxnId="{3196126E-3154-4F15-8A5E-4676D2EE9D8F}">
      <dgm:prSet/>
      <dgm:spPr/>
      <dgm:t>
        <a:bodyPr/>
        <a:lstStyle/>
        <a:p>
          <a:endParaRPr lang="en-US"/>
        </a:p>
      </dgm:t>
    </dgm:pt>
    <dgm:pt modelId="{5CBA3ADD-5D54-4354-98E1-7E89EB6E94EA}" type="sibTrans" cxnId="{3196126E-3154-4F15-8A5E-4676D2EE9D8F}">
      <dgm:prSet/>
      <dgm:spPr/>
      <dgm:t>
        <a:bodyPr/>
        <a:lstStyle/>
        <a:p>
          <a:endParaRPr lang="en-US"/>
        </a:p>
      </dgm:t>
    </dgm:pt>
    <dgm:pt modelId="{85B008B1-DE0F-4D03-948C-7885B5E7D868}">
      <dgm:prSet/>
      <dgm:spPr/>
      <dgm:t>
        <a:bodyPr/>
        <a:lstStyle/>
        <a:p>
          <a:r>
            <a:rPr lang="en-US" dirty="0">
              <a:solidFill>
                <a:schemeClr val="tx1"/>
              </a:solidFill>
            </a:rPr>
            <a:t>5-Year Consolidated Plan</a:t>
          </a:r>
        </a:p>
      </dgm:t>
    </dgm:pt>
    <dgm:pt modelId="{55139EFC-95E9-4582-8027-46D7F4396716}" type="parTrans" cxnId="{4DED10F3-FBD9-41B5-AA35-93520CD01A47}">
      <dgm:prSet/>
      <dgm:spPr/>
      <dgm:t>
        <a:bodyPr/>
        <a:lstStyle/>
        <a:p>
          <a:endParaRPr lang="en-US"/>
        </a:p>
      </dgm:t>
    </dgm:pt>
    <dgm:pt modelId="{521E8F48-2F29-445D-980B-1269BA77E21B}" type="sibTrans" cxnId="{4DED10F3-FBD9-41B5-AA35-93520CD01A47}">
      <dgm:prSet/>
      <dgm:spPr/>
      <dgm:t>
        <a:bodyPr/>
        <a:lstStyle/>
        <a:p>
          <a:endParaRPr lang="en-US"/>
        </a:p>
      </dgm:t>
    </dgm:pt>
    <dgm:pt modelId="{55349244-3F85-4DF5-842C-10B99D5996B8}">
      <dgm:prSet/>
      <dgm:spPr/>
      <dgm:t>
        <a:bodyPr/>
        <a:lstStyle/>
        <a:p>
          <a:r>
            <a:rPr lang="en-US" dirty="0">
              <a:solidFill>
                <a:schemeClr val="tx1"/>
              </a:solidFill>
            </a:rPr>
            <a:t>Annual Action Plan</a:t>
          </a:r>
        </a:p>
      </dgm:t>
    </dgm:pt>
    <dgm:pt modelId="{6F5B58B7-6D28-461B-9B1B-F3BB71536299}" type="parTrans" cxnId="{672E60E1-C578-4EE6-B09D-0B78A6AC0C92}">
      <dgm:prSet/>
      <dgm:spPr/>
      <dgm:t>
        <a:bodyPr/>
        <a:lstStyle/>
        <a:p>
          <a:endParaRPr lang="en-US"/>
        </a:p>
      </dgm:t>
    </dgm:pt>
    <dgm:pt modelId="{B5FDC73E-CA92-490D-ABFA-583850BF339E}" type="sibTrans" cxnId="{672E60E1-C578-4EE6-B09D-0B78A6AC0C92}">
      <dgm:prSet/>
      <dgm:spPr/>
      <dgm:t>
        <a:bodyPr/>
        <a:lstStyle/>
        <a:p>
          <a:endParaRPr lang="en-US"/>
        </a:p>
      </dgm:t>
    </dgm:pt>
    <dgm:pt modelId="{7E2D7BDD-A389-4D3F-9458-3BFB9251A68E}">
      <dgm:prSet/>
      <dgm:spPr/>
      <dgm:t>
        <a:bodyPr/>
        <a:lstStyle/>
        <a:p>
          <a:r>
            <a:rPr lang="en-US" dirty="0">
              <a:solidFill>
                <a:schemeClr val="tx1"/>
              </a:solidFill>
            </a:rPr>
            <a:t>Consolidated Annual Performance Report (CAPER)</a:t>
          </a:r>
        </a:p>
      </dgm:t>
    </dgm:pt>
    <dgm:pt modelId="{54AE67E7-E8CA-4326-960F-FD78A1813245}" type="parTrans" cxnId="{22C71E4A-43C6-4F9D-B0FE-FD9BCE1A9990}">
      <dgm:prSet/>
      <dgm:spPr/>
      <dgm:t>
        <a:bodyPr/>
        <a:lstStyle/>
        <a:p>
          <a:endParaRPr lang="en-US"/>
        </a:p>
      </dgm:t>
    </dgm:pt>
    <dgm:pt modelId="{125DB9BF-6141-4F87-A899-330E8F538A0C}" type="sibTrans" cxnId="{22C71E4A-43C6-4F9D-B0FE-FD9BCE1A9990}">
      <dgm:prSet/>
      <dgm:spPr/>
      <dgm:t>
        <a:bodyPr/>
        <a:lstStyle/>
        <a:p>
          <a:endParaRPr lang="en-US"/>
        </a:p>
      </dgm:t>
    </dgm:pt>
    <dgm:pt modelId="{C61C88B8-8809-430B-A827-82AAFB72AACD}">
      <dgm:prSet/>
      <dgm:spPr/>
      <dgm:t>
        <a:bodyPr/>
        <a:lstStyle/>
        <a:p>
          <a:r>
            <a:rPr lang="en-US" dirty="0"/>
            <a:t>Citizen Participation Plan</a:t>
          </a:r>
        </a:p>
      </dgm:t>
    </dgm:pt>
    <dgm:pt modelId="{ED0BE603-9F12-44BC-800D-8E0A4350998E}" type="parTrans" cxnId="{2F72A32A-573A-4BAA-AB87-BAA8AE87C211}">
      <dgm:prSet/>
      <dgm:spPr/>
      <dgm:t>
        <a:bodyPr/>
        <a:lstStyle/>
        <a:p>
          <a:endParaRPr lang="en-US"/>
        </a:p>
      </dgm:t>
    </dgm:pt>
    <dgm:pt modelId="{36074774-A049-41C1-B2E0-B4F271EB9F7B}" type="sibTrans" cxnId="{2F72A32A-573A-4BAA-AB87-BAA8AE87C211}">
      <dgm:prSet/>
      <dgm:spPr/>
      <dgm:t>
        <a:bodyPr/>
        <a:lstStyle/>
        <a:p>
          <a:endParaRPr lang="en-US"/>
        </a:p>
      </dgm:t>
    </dgm:pt>
    <dgm:pt modelId="{AC4F79C2-E632-4A6A-8B9C-3894CD90B019}" type="pres">
      <dgm:prSet presAssocID="{CF3F8AB3-AFFB-4730-8013-0FA987645876}" presName="linear" presStyleCnt="0">
        <dgm:presLayoutVars>
          <dgm:animLvl val="lvl"/>
          <dgm:resizeHandles val="exact"/>
        </dgm:presLayoutVars>
      </dgm:prSet>
      <dgm:spPr/>
    </dgm:pt>
    <dgm:pt modelId="{8A5CC44B-BDB0-497D-B9B9-AA2A6E277130}" type="pres">
      <dgm:prSet presAssocID="{B03205CF-1788-49BC-8F78-E232EC48AFD9}" presName="parentText" presStyleLbl="node1" presStyleIdx="0" presStyleCnt="5" custLinFactNeighborX="452" custLinFactNeighborY="14727">
        <dgm:presLayoutVars>
          <dgm:chMax val="0"/>
          <dgm:bulletEnabled val="1"/>
        </dgm:presLayoutVars>
      </dgm:prSet>
      <dgm:spPr/>
    </dgm:pt>
    <dgm:pt modelId="{C0DC4B9A-E2B6-4EC3-8EFA-651B3341001A}" type="pres">
      <dgm:prSet presAssocID="{5CBA3ADD-5D54-4354-98E1-7E89EB6E94EA}" presName="spacer" presStyleCnt="0"/>
      <dgm:spPr/>
    </dgm:pt>
    <dgm:pt modelId="{605B0866-FB92-4165-A593-0AA1787F85F6}" type="pres">
      <dgm:prSet presAssocID="{85B008B1-DE0F-4D03-948C-7885B5E7D868}" presName="parentText" presStyleLbl="node1" presStyleIdx="1" presStyleCnt="5">
        <dgm:presLayoutVars>
          <dgm:chMax val="0"/>
          <dgm:bulletEnabled val="1"/>
        </dgm:presLayoutVars>
      </dgm:prSet>
      <dgm:spPr/>
    </dgm:pt>
    <dgm:pt modelId="{2A201341-A045-4412-A4E7-EE0FBE115BB5}" type="pres">
      <dgm:prSet presAssocID="{521E8F48-2F29-445D-980B-1269BA77E21B}" presName="spacer" presStyleCnt="0"/>
      <dgm:spPr/>
    </dgm:pt>
    <dgm:pt modelId="{AAD241B0-5E33-4684-B25E-11A01FFBD6FB}" type="pres">
      <dgm:prSet presAssocID="{55349244-3F85-4DF5-842C-10B99D5996B8}" presName="parentText" presStyleLbl="node1" presStyleIdx="2" presStyleCnt="5">
        <dgm:presLayoutVars>
          <dgm:chMax val="0"/>
          <dgm:bulletEnabled val="1"/>
        </dgm:presLayoutVars>
      </dgm:prSet>
      <dgm:spPr/>
    </dgm:pt>
    <dgm:pt modelId="{EAA2FAAD-5F50-4184-AF88-611552D9924D}" type="pres">
      <dgm:prSet presAssocID="{B5FDC73E-CA92-490D-ABFA-583850BF339E}" presName="spacer" presStyleCnt="0"/>
      <dgm:spPr/>
    </dgm:pt>
    <dgm:pt modelId="{CE590C5F-AEE1-479E-BA4C-B55CD470567C}" type="pres">
      <dgm:prSet presAssocID="{7E2D7BDD-A389-4D3F-9458-3BFB9251A68E}" presName="parentText" presStyleLbl="node1" presStyleIdx="3" presStyleCnt="5">
        <dgm:presLayoutVars>
          <dgm:chMax val="0"/>
          <dgm:bulletEnabled val="1"/>
        </dgm:presLayoutVars>
      </dgm:prSet>
      <dgm:spPr/>
    </dgm:pt>
    <dgm:pt modelId="{9524EA44-3B75-452C-9E8C-6193ADC38EBB}" type="pres">
      <dgm:prSet presAssocID="{125DB9BF-6141-4F87-A899-330E8F538A0C}" presName="spacer" presStyleCnt="0"/>
      <dgm:spPr/>
    </dgm:pt>
    <dgm:pt modelId="{4E1BAB8D-E073-4C07-9736-1BBC7A66A2CE}" type="pres">
      <dgm:prSet presAssocID="{C61C88B8-8809-430B-A827-82AAFB72AACD}" presName="parentText" presStyleLbl="node1" presStyleIdx="4" presStyleCnt="5" custLinFactY="1075" custLinFactNeighborX="902" custLinFactNeighborY="100000">
        <dgm:presLayoutVars>
          <dgm:chMax val="0"/>
          <dgm:bulletEnabled val="1"/>
        </dgm:presLayoutVars>
      </dgm:prSet>
      <dgm:spPr/>
    </dgm:pt>
  </dgm:ptLst>
  <dgm:cxnLst>
    <dgm:cxn modelId="{2F72A32A-573A-4BAA-AB87-BAA8AE87C211}" srcId="{CF3F8AB3-AFFB-4730-8013-0FA987645876}" destId="{C61C88B8-8809-430B-A827-82AAFB72AACD}" srcOrd="4" destOrd="0" parTransId="{ED0BE603-9F12-44BC-800D-8E0A4350998E}" sibTransId="{36074774-A049-41C1-B2E0-B4F271EB9F7B}"/>
    <dgm:cxn modelId="{22C71E4A-43C6-4F9D-B0FE-FD9BCE1A9990}" srcId="{CF3F8AB3-AFFB-4730-8013-0FA987645876}" destId="{7E2D7BDD-A389-4D3F-9458-3BFB9251A68E}" srcOrd="3" destOrd="0" parTransId="{54AE67E7-E8CA-4326-960F-FD78A1813245}" sibTransId="{125DB9BF-6141-4F87-A899-330E8F538A0C}"/>
    <dgm:cxn modelId="{09D5B16D-BE0F-4910-A265-ABC120805056}" type="presOf" srcId="{85B008B1-DE0F-4D03-948C-7885B5E7D868}" destId="{605B0866-FB92-4165-A593-0AA1787F85F6}" srcOrd="0" destOrd="0" presId="urn:microsoft.com/office/officeart/2005/8/layout/vList2"/>
    <dgm:cxn modelId="{3196126E-3154-4F15-8A5E-4676D2EE9D8F}" srcId="{CF3F8AB3-AFFB-4730-8013-0FA987645876}" destId="{B03205CF-1788-49BC-8F78-E232EC48AFD9}" srcOrd="0" destOrd="0" parTransId="{161F07B9-2600-4C2D-BFA9-6C3256C72C42}" sibTransId="{5CBA3ADD-5D54-4354-98E1-7E89EB6E94EA}"/>
    <dgm:cxn modelId="{622AC978-E55D-469B-B7BF-92B1C31F7E7E}" type="presOf" srcId="{CF3F8AB3-AFFB-4730-8013-0FA987645876}" destId="{AC4F79C2-E632-4A6A-8B9C-3894CD90B019}" srcOrd="0" destOrd="0" presId="urn:microsoft.com/office/officeart/2005/8/layout/vList2"/>
    <dgm:cxn modelId="{594063C9-EFA4-451E-83CF-C905B028AE0A}" type="presOf" srcId="{B03205CF-1788-49BC-8F78-E232EC48AFD9}" destId="{8A5CC44B-BDB0-497D-B9B9-AA2A6E277130}" srcOrd="0" destOrd="0" presId="urn:microsoft.com/office/officeart/2005/8/layout/vList2"/>
    <dgm:cxn modelId="{9CEDB4CF-2A4A-4228-9DA0-6E95D183F4FA}" type="presOf" srcId="{C61C88B8-8809-430B-A827-82AAFB72AACD}" destId="{4E1BAB8D-E073-4C07-9736-1BBC7A66A2CE}" srcOrd="0" destOrd="0" presId="urn:microsoft.com/office/officeart/2005/8/layout/vList2"/>
    <dgm:cxn modelId="{6C9EC3D1-2A65-4D9E-90F1-13129C5D3E41}" type="presOf" srcId="{55349244-3F85-4DF5-842C-10B99D5996B8}" destId="{AAD241B0-5E33-4684-B25E-11A01FFBD6FB}" srcOrd="0" destOrd="0" presId="urn:microsoft.com/office/officeart/2005/8/layout/vList2"/>
    <dgm:cxn modelId="{8BDE46D7-49B0-49C3-A29C-2A61FAD0D943}" type="presOf" srcId="{7E2D7BDD-A389-4D3F-9458-3BFB9251A68E}" destId="{CE590C5F-AEE1-479E-BA4C-B55CD470567C}" srcOrd="0" destOrd="0" presId="urn:microsoft.com/office/officeart/2005/8/layout/vList2"/>
    <dgm:cxn modelId="{672E60E1-C578-4EE6-B09D-0B78A6AC0C92}" srcId="{CF3F8AB3-AFFB-4730-8013-0FA987645876}" destId="{55349244-3F85-4DF5-842C-10B99D5996B8}" srcOrd="2" destOrd="0" parTransId="{6F5B58B7-6D28-461B-9B1B-F3BB71536299}" sibTransId="{B5FDC73E-CA92-490D-ABFA-583850BF339E}"/>
    <dgm:cxn modelId="{4DED10F3-FBD9-41B5-AA35-93520CD01A47}" srcId="{CF3F8AB3-AFFB-4730-8013-0FA987645876}" destId="{85B008B1-DE0F-4D03-948C-7885B5E7D868}" srcOrd="1" destOrd="0" parTransId="{55139EFC-95E9-4582-8027-46D7F4396716}" sibTransId="{521E8F48-2F29-445D-980B-1269BA77E21B}"/>
    <dgm:cxn modelId="{D7872991-693B-45E4-B0EF-24B679037FF0}" type="presParOf" srcId="{AC4F79C2-E632-4A6A-8B9C-3894CD90B019}" destId="{8A5CC44B-BDB0-497D-B9B9-AA2A6E277130}" srcOrd="0" destOrd="0" presId="urn:microsoft.com/office/officeart/2005/8/layout/vList2"/>
    <dgm:cxn modelId="{9893890F-FE0B-474A-AD1A-BEB33183F479}" type="presParOf" srcId="{AC4F79C2-E632-4A6A-8B9C-3894CD90B019}" destId="{C0DC4B9A-E2B6-4EC3-8EFA-651B3341001A}" srcOrd="1" destOrd="0" presId="urn:microsoft.com/office/officeart/2005/8/layout/vList2"/>
    <dgm:cxn modelId="{C1339414-A578-4E54-B2F9-718B4B2CC191}" type="presParOf" srcId="{AC4F79C2-E632-4A6A-8B9C-3894CD90B019}" destId="{605B0866-FB92-4165-A593-0AA1787F85F6}" srcOrd="2" destOrd="0" presId="urn:microsoft.com/office/officeart/2005/8/layout/vList2"/>
    <dgm:cxn modelId="{E70FE24F-C91C-4FE7-A38F-50487F1533E8}" type="presParOf" srcId="{AC4F79C2-E632-4A6A-8B9C-3894CD90B019}" destId="{2A201341-A045-4412-A4E7-EE0FBE115BB5}" srcOrd="3" destOrd="0" presId="urn:microsoft.com/office/officeart/2005/8/layout/vList2"/>
    <dgm:cxn modelId="{26F87B9D-09B0-48DF-B327-61B821EBF6B7}" type="presParOf" srcId="{AC4F79C2-E632-4A6A-8B9C-3894CD90B019}" destId="{AAD241B0-5E33-4684-B25E-11A01FFBD6FB}" srcOrd="4" destOrd="0" presId="urn:microsoft.com/office/officeart/2005/8/layout/vList2"/>
    <dgm:cxn modelId="{25224DE1-D6A0-4469-B761-37AD71761CD4}" type="presParOf" srcId="{AC4F79C2-E632-4A6A-8B9C-3894CD90B019}" destId="{EAA2FAAD-5F50-4184-AF88-611552D9924D}" srcOrd="5" destOrd="0" presId="urn:microsoft.com/office/officeart/2005/8/layout/vList2"/>
    <dgm:cxn modelId="{59C68B19-96C5-4CA6-A4F9-225741C4B6C2}" type="presParOf" srcId="{AC4F79C2-E632-4A6A-8B9C-3894CD90B019}" destId="{CE590C5F-AEE1-479E-BA4C-B55CD470567C}" srcOrd="6" destOrd="0" presId="urn:microsoft.com/office/officeart/2005/8/layout/vList2"/>
    <dgm:cxn modelId="{27E84107-E704-4EEA-BF47-70C959D33D93}" type="presParOf" srcId="{AC4F79C2-E632-4A6A-8B9C-3894CD90B019}" destId="{9524EA44-3B75-452C-9E8C-6193ADC38EBB}" srcOrd="7" destOrd="0" presId="urn:microsoft.com/office/officeart/2005/8/layout/vList2"/>
    <dgm:cxn modelId="{F2D3A2D6-5E2A-4473-910F-6CE79EF38BDC}" type="presParOf" srcId="{AC4F79C2-E632-4A6A-8B9C-3894CD90B019}" destId="{4E1BAB8D-E073-4C07-9736-1BBC7A66A2C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F3C87-A66A-4C09-A04E-806E5F01CA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72AF43C-23B2-4AAC-88EE-6BB5D7CD4977}">
      <dgm:prSet phldrT="[Text]"/>
      <dgm:spPr>
        <a:xfrm>
          <a:off x="2982984" y="3796"/>
          <a:ext cx="2663681" cy="705794"/>
        </a:xfrm>
        <a:prstGeom prst="rect">
          <a:avLst/>
        </a:prstGeom>
        <a:solidFill>
          <a:srgbClr val="DB6413"/>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National Objectives</a:t>
          </a:r>
        </a:p>
      </dgm:t>
    </dgm:pt>
    <dgm:pt modelId="{63FA265D-1340-4BA5-9880-37B41C3F368E}" type="parTrans" cxnId="{0DAEA713-3E28-4FF2-9790-6231FAD97B8A}">
      <dgm:prSet/>
      <dgm:spPr/>
      <dgm:t>
        <a:bodyPr/>
        <a:lstStyle/>
        <a:p>
          <a:endParaRPr lang="en-US"/>
        </a:p>
      </dgm:t>
    </dgm:pt>
    <dgm:pt modelId="{9185CAE5-46C3-4198-B6C8-F3118E84CE8B}" type="sibTrans" cxnId="{0DAEA713-3E28-4FF2-9790-6231FAD97B8A}">
      <dgm:prSet/>
      <dgm:spPr/>
      <dgm:t>
        <a:bodyPr/>
        <a:lstStyle/>
        <a:p>
          <a:endParaRPr lang="en-US"/>
        </a:p>
      </dgm:t>
    </dgm:pt>
    <dgm:pt modelId="{9A24F9ED-56B8-4640-AF5E-F4144D8DA742}">
      <dgm:prSet phldrT="[Text]"/>
      <dgm:spPr>
        <a:xfrm>
          <a:off x="1901009" y="1006023"/>
          <a:ext cx="1411588" cy="705794"/>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Low/Mod Income</a:t>
          </a:r>
        </a:p>
      </dgm:t>
    </dgm:pt>
    <dgm:pt modelId="{A3D55C4B-261F-4A2C-B511-D4CF32B81B79}" type="parTrans" cxnId="{6617F238-17BF-474A-A838-061B743A8A19}">
      <dgm:prSet/>
      <dgm:spPr>
        <a:xfrm>
          <a:off x="2606803" y="709590"/>
          <a:ext cx="1708021" cy="296433"/>
        </a:xfrm>
        <a:custGeom>
          <a:avLst/>
          <a:gdLst/>
          <a:ahLst/>
          <a:cxnLst/>
          <a:rect l="0" t="0" r="0" b="0"/>
          <a:pathLst>
            <a:path>
              <a:moveTo>
                <a:pt x="1708021" y="0"/>
              </a:moveTo>
              <a:lnTo>
                <a:pt x="1708021" y="148216"/>
              </a:lnTo>
              <a:lnTo>
                <a:pt x="0" y="148216"/>
              </a:lnTo>
              <a:lnTo>
                <a:pt x="0" y="296433"/>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C4679E35-F549-4091-BEB8-E50CE462B6E2}" type="sibTrans" cxnId="{6617F238-17BF-474A-A838-061B743A8A19}">
      <dgm:prSet/>
      <dgm:spPr/>
      <dgm:t>
        <a:bodyPr/>
        <a:lstStyle/>
        <a:p>
          <a:endParaRPr lang="en-US"/>
        </a:p>
      </dgm:t>
    </dgm:pt>
    <dgm:pt modelId="{99364C71-F2C0-4B48-B478-EBFAE7960866}">
      <dgm:prSet phldrT="[Text]"/>
      <dgm:spPr>
        <a:xfrm>
          <a:off x="3609030" y="1006023"/>
          <a:ext cx="1411588" cy="705794"/>
        </a:xfrm>
        <a:prstGeom prst="rect">
          <a:avLst/>
        </a:prstGeom>
        <a:solidFill>
          <a:srgbClr val="4472C4">
            <a:lumMod val="60000"/>
            <a:lumOff val="40000"/>
          </a:srgbClr>
        </a:solidFill>
        <a:ln w="12700" cap="flat" cmpd="sng" algn="ctr">
          <a:solidFill>
            <a:sysClr val="windowText" lastClr="000000"/>
          </a:solidFill>
          <a:prstDash val="solid"/>
          <a:miter lim="800000"/>
        </a:ln>
        <a:effectLst/>
      </dgm:spPr>
      <dgm:t>
        <a:bodyPr/>
        <a:lstStyle/>
        <a:p>
          <a:pPr>
            <a:buNone/>
          </a:pPr>
          <a:r>
            <a:rPr lang="en-US">
              <a:solidFill>
                <a:sysClr val="windowText" lastClr="000000"/>
              </a:solidFill>
              <a:latin typeface="Calibri" panose="020F0502020204030204"/>
              <a:ea typeface="+mn-ea"/>
              <a:cs typeface="+mn-cs"/>
            </a:rPr>
            <a:t>Slum/Blight</a:t>
          </a:r>
        </a:p>
      </dgm:t>
    </dgm:pt>
    <dgm:pt modelId="{3E9C6840-BD3D-4047-869F-831AAE5061A7}" type="parTrans" cxnId="{A77C28C2-233A-4430-88D0-F77E04FC221A}">
      <dgm:prSet/>
      <dgm:spPr>
        <a:xfrm>
          <a:off x="4269105" y="709590"/>
          <a:ext cx="91440" cy="296433"/>
        </a:xfrm>
        <a:custGeom>
          <a:avLst/>
          <a:gdLst/>
          <a:ahLst/>
          <a:cxnLst/>
          <a:rect l="0" t="0" r="0" b="0"/>
          <a:pathLst>
            <a:path>
              <a:moveTo>
                <a:pt x="45720" y="0"/>
              </a:moveTo>
              <a:lnTo>
                <a:pt x="45720" y="296433"/>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4435F929-DE65-47A1-8FD0-0B3159BAFF28}" type="sibTrans" cxnId="{A77C28C2-233A-4430-88D0-F77E04FC221A}">
      <dgm:prSet/>
      <dgm:spPr/>
      <dgm:t>
        <a:bodyPr/>
        <a:lstStyle/>
        <a:p>
          <a:endParaRPr lang="en-US"/>
        </a:p>
      </dgm:t>
    </dgm:pt>
    <dgm:pt modelId="{E0180A35-BFDE-44B5-83FE-5E283A8F5116}">
      <dgm:prSet phldrT="[Text]"/>
      <dgm:spPr>
        <a:xfrm>
          <a:off x="5317052" y="1006023"/>
          <a:ext cx="1411588" cy="705794"/>
        </a:xfrm>
        <a:prstGeom prst="rect">
          <a:avLst/>
        </a:prstGeom>
        <a:solidFill>
          <a:schemeClr val="accent2">
            <a:lumMod val="40000"/>
            <a:lumOff val="60000"/>
          </a:schemeClr>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Urgent Needs</a:t>
          </a:r>
        </a:p>
      </dgm:t>
    </dgm:pt>
    <dgm:pt modelId="{CE901682-6254-4D90-AD7C-9636E0D8B6AB}" type="parTrans" cxnId="{50D9A9C8-48BA-4CD4-B82A-E88FD26539EA}">
      <dgm:prSet/>
      <dgm:spPr>
        <a:xfrm>
          <a:off x="4314825" y="709590"/>
          <a:ext cx="1708021" cy="296433"/>
        </a:xfrm>
        <a:custGeom>
          <a:avLst/>
          <a:gdLst/>
          <a:ahLst/>
          <a:cxnLst/>
          <a:rect l="0" t="0" r="0" b="0"/>
          <a:pathLst>
            <a:path>
              <a:moveTo>
                <a:pt x="0" y="0"/>
              </a:moveTo>
              <a:lnTo>
                <a:pt x="0" y="148216"/>
              </a:lnTo>
              <a:lnTo>
                <a:pt x="1708021" y="148216"/>
              </a:lnTo>
              <a:lnTo>
                <a:pt x="1708021" y="296433"/>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4AD58F11-3F45-46DB-BA90-3798F8D73BDC}" type="sibTrans" cxnId="{50D9A9C8-48BA-4CD4-B82A-E88FD26539EA}">
      <dgm:prSet/>
      <dgm:spPr/>
      <dgm:t>
        <a:bodyPr/>
        <a:lstStyle/>
        <a:p>
          <a:endParaRPr lang="en-US"/>
        </a:p>
      </dgm:t>
    </dgm:pt>
    <dgm:pt modelId="{E3A0FAF7-9EB5-497F-BFD8-FD459D3100F2}">
      <dgm:prSet/>
      <dgm:spPr>
        <a:xfrm>
          <a:off x="510792" y="2027300"/>
          <a:ext cx="1411588" cy="705794"/>
        </a:xfrm>
        <a:prstGeom prst="rect">
          <a:avLst/>
        </a:prstGeom>
        <a:solidFill>
          <a:srgbClr val="E9D455"/>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Area Benefit</a:t>
          </a:r>
        </a:p>
      </dgm:t>
    </dgm:pt>
    <dgm:pt modelId="{68274065-13D0-44B0-B8BE-E8313808234C}" type="parTrans" cxnId="{27F7DDB8-9A77-4B18-A8F6-4BAE9D5B564F}">
      <dgm:prSet/>
      <dgm:spPr>
        <a:xfrm>
          <a:off x="1922380" y="1711818"/>
          <a:ext cx="119787" cy="668379"/>
        </a:xfrm>
        <a:custGeom>
          <a:avLst/>
          <a:gdLst/>
          <a:ahLst/>
          <a:cxnLst/>
          <a:rect l="0" t="0" r="0" b="0"/>
          <a:pathLst>
            <a:path>
              <a:moveTo>
                <a:pt x="119787" y="0"/>
              </a:moveTo>
              <a:lnTo>
                <a:pt x="119787" y="668379"/>
              </a:lnTo>
              <a:lnTo>
                <a:pt x="0" y="668379"/>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EF2D28C6-D7F8-46EA-9340-FD4269A61A82}" type="sibTrans" cxnId="{27F7DDB8-9A77-4B18-A8F6-4BAE9D5B564F}">
      <dgm:prSet/>
      <dgm:spPr/>
      <dgm:t>
        <a:bodyPr/>
        <a:lstStyle/>
        <a:p>
          <a:endParaRPr lang="en-US"/>
        </a:p>
      </dgm:t>
    </dgm:pt>
    <dgm:pt modelId="{0415D5AD-7233-474F-9AD4-1149D63CA4B1}">
      <dgm:prSet/>
      <dgm:spPr>
        <a:xfrm>
          <a:off x="2168166" y="2029376"/>
          <a:ext cx="1411588" cy="705794"/>
        </a:xfrm>
        <a:prstGeom prst="rect">
          <a:avLst/>
        </a:prstGeom>
        <a:solidFill>
          <a:srgbClr val="E9D455"/>
        </a:solidFill>
        <a:ln w="12700" cap="flat" cmpd="sng" algn="ctr">
          <a:solidFill>
            <a:schemeClr val="tx1"/>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Limited Clientele</a:t>
          </a:r>
        </a:p>
      </dgm:t>
    </dgm:pt>
    <dgm:pt modelId="{A831CC4C-E980-4ECD-B98A-2F336EC19347}" type="parTrans" cxnId="{C2AA28B4-F5C1-45F9-903B-F86AE93EB4E2}">
      <dgm:prSet/>
      <dgm:spPr>
        <a:xfrm>
          <a:off x="2042167" y="1711818"/>
          <a:ext cx="125998" cy="670455"/>
        </a:xfrm>
        <a:custGeom>
          <a:avLst/>
          <a:gdLst/>
          <a:ahLst/>
          <a:cxnLst/>
          <a:rect l="0" t="0" r="0" b="0"/>
          <a:pathLst>
            <a:path>
              <a:moveTo>
                <a:pt x="0" y="0"/>
              </a:moveTo>
              <a:lnTo>
                <a:pt x="0" y="670455"/>
              </a:lnTo>
              <a:lnTo>
                <a:pt x="125998" y="670455"/>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14A4642C-76F9-4127-BCD7-0E0DF9305CDB}" type="sibTrans" cxnId="{C2AA28B4-F5C1-45F9-903B-F86AE93EB4E2}">
      <dgm:prSet/>
      <dgm:spPr/>
      <dgm:t>
        <a:bodyPr/>
        <a:lstStyle/>
        <a:p>
          <a:endParaRPr lang="en-US"/>
        </a:p>
      </dgm:t>
    </dgm:pt>
    <dgm:pt modelId="{76AD55CF-A200-40A4-9CD1-C9020B035465}">
      <dgm:prSet/>
      <dgm:spPr>
        <a:xfrm>
          <a:off x="510778" y="2907772"/>
          <a:ext cx="1411588" cy="705794"/>
        </a:xfrm>
        <a:prstGeom prst="rect">
          <a:avLst/>
        </a:prstGeom>
        <a:solidFill>
          <a:srgbClr val="FFFF8F"/>
        </a:solidFill>
        <a:ln w="12700" cap="flat" cmpd="sng" algn="ctr">
          <a:solidFill>
            <a:schemeClr val="tx1"/>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Housing</a:t>
          </a:r>
        </a:p>
      </dgm:t>
    </dgm:pt>
    <dgm:pt modelId="{31292EEA-9F5E-4AED-8D4C-0E7638DBE02C}" type="parTrans" cxnId="{4A2165E5-DDD0-40ED-AA6E-F561D91513D8}">
      <dgm:prSet/>
      <dgm:spPr>
        <a:xfrm>
          <a:off x="1922366" y="1711818"/>
          <a:ext cx="119801" cy="1548851"/>
        </a:xfrm>
        <a:custGeom>
          <a:avLst/>
          <a:gdLst/>
          <a:ahLst/>
          <a:cxnLst/>
          <a:rect l="0" t="0" r="0" b="0"/>
          <a:pathLst>
            <a:path>
              <a:moveTo>
                <a:pt x="119801" y="0"/>
              </a:moveTo>
              <a:lnTo>
                <a:pt x="119801" y="1548851"/>
              </a:lnTo>
              <a:lnTo>
                <a:pt x="0" y="154885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87FEE761-E847-46DB-9696-03CB085E58D5}" type="sibTrans" cxnId="{4A2165E5-DDD0-40ED-AA6E-F561D91513D8}">
      <dgm:prSet/>
      <dgm:spPr/>
      <dgm:t>
        <a:bodyPr/>
        <a:lstStyle/>
        <a:p>
          <a:endParaRPr lang="en-US"/>
        </a:p>
      </dgm:t>
    </dgm:pt>
    <dgm:pt modelId="{BBCD20C0-18EF-4403-BBBD-81716F98468A}">
      <dgm:prSet/>
      <dgm:spPr>
        <a:xfrm>
          <a:off x="2168166" y="2909854"/>
          <a:ext cx="1411588" cy="705794"/>
        </a:xfrm>
        <a:prstGeom prst="rect">
          <a:avLst/>
        </a:prstGeom>
        <a:solidFill>
          <a:srgbClr val="FFFF8F"/>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Jobs</a:t>
          </a:r>
        </a:p>
      </dgm:t>
    </dgm:pt>
    <dgm:pt modelId="{E06F7B34-7241-45E5-A5CD-DDF2F74F1827}" type="parTrans" cxnId="{A9489E3D-E050-479E-A03B-CF8CADFDC4C1}">
      <dgm:prSet/>
      <dgm:spPr>
        <a:xfrm>
          <a:off x="2042167" y="1711818"/>
          <a:ext cx="125998" cy="1550933"/>
        </a:xfrm>
        <a:custGeom>
          <a:avLst/>
          <a:gdLst/>
          <a:ahLst/>
          <a:cxnLst/>
          <a:rect l="0" t="0" r="0" b="0"/>
          <a:pathLst>
            <a:path>
              <a:moveTo>
                <a:pt x="0" y="0"/>
              </a:moveTo>
              <a:lnTo>
                <a:pt x="0" y="1550933"/>
              </a:lnTo>
              <a:lnTo>
                <a:pt x="125998" y="1550933"/>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CCF09926-C483-404A-8257-0E76C0CA3114}" type="sibTrans" cxnId="{A9489E3D-E050-479E-A03B-CF8CADFDC4C1}">
      <dgm:prSet/>
      <dgm:spPr/>
      <dgm:t>
        <a:bodyPr/>
        <a:lstStyle/>
        <a:p>
          <a:endParaRPr lang="en-US"/>
        </a:p>
      </dgm:t>
    </dgm:pt>
    <dgm:pt modelId="{82EE1735-E44A-447C-8F1C-8E1A010B1494}">
      <dgm:prSet/>
      <dgm:spPr>
        <a:xfrm>
          <a:off x="3961927" y="2008251"/>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Area Basis</a:t>
          </a:r>
        </a:p>
      </dgm:t>
    </dgm:pt>
    <dgm:pt modelId="{C3ECB508-A503-4B4D-A397-853950524D67}" type="parTrans" cxnId="{3491540F-8A18-4586-80A5-9F747439B243}">
      <dgm:prSet/>
      <dgm:spPr>
        <a:xfrm>
          <a:off x="3750189" y="1711818"/>
          <a:ext cx="211738" cy="649330"/>
        </a:xfrm>
        <a:custGeom>
          <a:avLst/>
          <a:gdLst/>
          <a:ahLst/>
          <a:cxnLst/>
          <a:rect l="0" t="0" r="0" b="0"/>
          <a:pathLst>
            <a:path>
              <a:moveTo>
                <a:pt x="0" y="0"/>
              </a:moveTo>
              <a:lnTo>
                <a:pt x="0" y="649330"/>
              </a:lnTo>
              <a:lnTo>
                <a:pt x="211738" y="64933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F808F8F3-8EE7-4B1C-B7E8-6F5D81E32724}" type="sibTrans" cxnId="{3491540F-8A18-4586-80A5-9F747439B243}">
      <dgm:prSet/>
      <dgm:spPr/>
      <dgm:t>
        <a:bodyPr/>
        <a:lstStyle/>
        <a:p>
          <a:endParaRPr lang="en-US"/>
        </a:p>
      </dgm:t>
    </dgm:pt>
    <dgm:pt modelId="{E14AE161-7C8E-49BF-80DD-4109F052F317}">
      <dgm:prSet/>
      <dgm:spPr>
        <a:xfrm>
          <a:off x="3961927" y="3010479"/>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gm:spPr>
      <dgm:t>
        <a:bodyPr/>
        <a:lstStyle/>
        <a:p>
          <a:pPr>
            <a:buNone/>
          </a:pPr>
          <a:r>
            <a:rPr lang="en-US">
              <a:solidFill>
                <a:sysClr val="windowText" lastClr="000000"/>
              </a:solidFill>
              <a:latin typeface="Calibri" panose="020F0502020204030204"/>
              <a:ea typeface="+mn-ea"/>
              <a:cs typeface="+mn-cs"/>
            </a:rPr>
            <a:t>Spot Basis</a:t>
          </a:r>
        </a:p>
      </dgm:t>
    </dgm:pt>
    <dgm:pt modelId="{C14EB14D-91DA-4AAF-A137-1C05881C1608}" type="parTrans" cxnId="{83D2A875-4566-4FF6-9853-7F2A462B5CEB}">
      <dgm:prSet/>
      <dgm:spPr>
        <a:xfrm>
          <a:off x="3750189" y="1711818"/>
          <a:ext cx="211738" cy="1651558"/>
        </a:xfrm>
        <a:custGeom>
          <a:avLst/>
          <a:gdLst/>
          <a:ahLst/>
          <a:cxnLst/>
          <a:rect l="0" t="0" r="0" b="0"/>
          <a:pathLst>
            <a:path>
              <a:moveTo>
                <a:pt x="0" y="0"/>
              </a:moveTo>
              <a:lnTo>
                <a:pt x="0" y="1651558"/>
              </a:lnTo>
              <a:lnTo>
                <a:pt x="211738" y="1651558"/>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FFD4CADB-92FF-4639-B158-00EF24AAB44A}" type="sibTrans" cxnId="{83D2A875-4566-4FF6-9853-7F2A462B5CEB}">
      <dgm:prSet/>
      <dgm:spPr/>
      <dgm:t>
        <a:bodyPr/>
        <a:lstStyle/>
        <a:p>
          <a:endParaRPr lang="en-US"/>
        </a:p>
      </dgm:t>
    </dgm:pt>
    <dgm:pt modelId="{84C2B1A2-39D8-4685-B76F-D64250598F68}">
      <dgm:prSet/>
      <dgm:spPr>
        <a:xfrm>
          <a:off x="3961927" y="4012706"/>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gm:spPr>
      <dgm:t>
        <a:bodyPr/>
        <a:lstStyle/>
        <a:p>
          <a:pPr>
            <a:buNone/>
          </a:pPr>
          <a:r>
            <a:rPr lang="en-US">
              <a:solidFill>
                <a:sysClr val="windowText" lastClr="000000"/>
              </a:solidFill>
              <a:latin typeface="Calibri" panose="020F0502020204030204"/>
              <a:ea typeface="+mn-ea"/>
              <a:cs typeface="+mn-cs"/>
            </a:rPr>
            <a:t>Urban Renewal</a:t>
          </a:r>
        </a:p>
      </dgm:t>
    </dgm:pt>
    <dgm:pt modelId="{E64F7F4F-11AA-4B9F-AD53-BA2BB35D1595}" type="parTrans" cxnId="{5629CBBE-BA28-4F5D-8752-7A086332FCE3}">
      <dgm:prSet/>
      <dgm:spPr>
        <a:xfrm>
          <a:off x="3750189" y="1711818"/>
          <a:ext cx="211738" cy="2653785"/>
        </a:xfrm>
        <a:custGeom>
          <a:avLst/>
          <a:gdLst/>
          <a:ahLst/>
          <a:cxnLst/>
          <a:rect l="0" t="0" r="0" b="0"/>
          <a:pathLst>
            <a:path>
              <a:moveTo>
                <a:pt x="0" y="0"/>
              </a:moveTo>
              <a:lnTo>
                <a:pt x="0" y="2653785"/>
              </a:lnTo>
              <a:lnTo>
                <a:pt x="211738" y="2653785"/>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A0B84352-C555-470C-8BE6-D31CE8FF5522}" type="sibTrans" cxnId="{5629CBBE-BA28-4F5D-8752-7A086332FCE3}">
      <dgm:prSet/>
      <dgm:spPr/>
      <dgm:t>
        <a:bodyPr/>
        <a:lstStyle/>
        <a:p>
          <a:endParaRPr lang="en-US"/>
        </a:p>
      </dgm:t>
    </dgm:pt>
    <dgm:pt modelId="{B1245445-C12E-40D4-AFCE-F198B9C7E37E}" type="pres">
      <dgm:prSet presAssocID="{12FF3C87-A66A-4C09-A04E-806E5F01CA04}" presName="hierChild1" presStyleCnt="0">
        <dgm:presLayoutVars>
          <dgm:orgChart val="1"/>
          <dgm:chPref val="1"/>
          <dgm:dir/>
          <dgm:animOne val="branch"/>
          <dgm:animLvl val="lvl"/>
          <dgm:resizeHandles/>
        </dgm:presLayoutVars>
      </dgm:prSet>
      <dgm:spPr/>
    </dgm:pt>
    <dgm:pt modelId="{6492A40B-AD1D-4337-886A-1A7BA9AC96E7}" type="pres">
      <dgm:prSet presAssocID="{872AF43C-23B2-4AAC-88EE-6BB5D7CD4977}" presName="hierRoot1" presStyleCnt="0">
        <dgm:presLayoutVars>
          <dgm:hierBranch val="init"/>
        </dgm:presLayoutVars>
      </dgm:prSet>
      <dgm:spPr/>
    </dgm:pt>
    <dgm:pt modelId="{6F638457-352A-446D-89CA-258E469BE420}" type="pres">
      <dgm:prSet presAssocID="{872AF43C-23B2-4AAC-88EE-6BB5D7CD4977}" presName="rootComposite1" presStyleCnt="0"/>
      <dgm:spPr/>
    </dgm:pt>
    <dgm:pt modelId="{CBEAE790-1F48-4E8C-ABFE-393BBA03A2DB}" type="pres">
      <dgm:prSet presAssocID="{872AF43C-23B2-4AAC-88EE-6BB5D7CD4977}" presName="rootText1" presStyleLbl="node0" presStyleIdx="0" presStyleCnt="1" custScaleX="188701">
        <dgm:presLayoutVars>
          <dgm:chPref val="3"/>
        </dgm:presLayoutVars>
      </dgm:prSet>
      <dgm:spPr/>
    </dgm:pt>
    <dgm:pt modelId="{8EEEED8D-1644-430F-ABCB-AC524F012022}" type="pres">
      <dgm:prSet presAssocID="{872AF43C-23B2-4AAC-88EE-6BB5D7CD4977}" presName="rootConnector1" presStyleLbl="node1" presStyleIdx="0" presStyleCnt="0"/>
      <dgm:spPr/>
    </dgm:pt>
    <dgm:pt modelId="{473ADEA2-C212-4C48-AA12-A555A58E070C}" type="pres">
      <dgm:prSet presAssocID="{872AF43C-23B2-4AAC-88EE-6BB5D7CD4977}" presName="hierChild2" presStyleCnt="0"/>
      <dgm:spPr/>
    </dgm:pt>
    <dgm:pt modelId="{A852A377-E2CA-49B7-8780-2047D4D2A74B}" type="pres">
      <dgm:prSet presAssocID="{A3D55C4B-261F-4A2C-B511-D4CF32B81B79}" presName="Name37" presStyleLbl="parChTrans1D2" presStyleIdx="0" presStyleCnt="3"/>
      <dgm:spPr/>
    </dgm:pt>
    <dgm:pt modelId="{AD22E4AB-18E5-47FA-9BB0-E434C4C6AF5F}" type="pres">
      <dgm:prSet presAssocID="{9A24F9ED-56B8-4640-AF5E-F4144D8DA742}" presName="hierRoot2" presStyleCnt="0">
        <dgm:presLayoutVars>
          <dgm:hierBranch val="init"/>
        </dgm:presLayoutVars>
      </dgm:prSet>
      <dgm:spPr/>
    </dgm:pt>
    <dgm:pt modelId="{C66A0300-331C-438B-8706-DD4AE5ED75BA}" type="pres">
      <dgm:prSet presAssocID="{9A24F9ED-56B8-4640-AF5E-F4144D8DA742}" presName="rootComposite" presStyleCnt="0"/>
      <dgm:spPr/>
    </dgm:pt>
    <dgm:pt modelId="{7A6CD59A-B3C9-44CE-860A-9431638EBBDE}" type="pres">
      <dgm:prSet presAssocID="{9A24F9ED-56B8-4640-AF5E-F4144D8DA742}" presName="rootText" presStyleLbl="node2" presStyleIdx="0" presStyleCnt="3">
        <dgm:presLayoutVars>
          <dgm:chPref val="3"/>
        </dgm:presLayoutVars>
      </dgm:prSet>
      <dgm:spPr/>
    </dgm:pt>
    <dgm:pt modelId="{C4594843-5F4A-4092-9B24-50F685FBCBEF}" type="pres">
      <dgm:prSet presAssocID="{9A24F9ED-56B8-4640-AF5E-F4144D8DA742}" presName="rootConnector" presStyleLbl="node2" presStyleIdx="0" presStyleCnt="3"/>
      <dgm:spPr/>
    </dgm:pt>
    <dgm:pt modelId="{4AC2C63E-1763-4346-9C52-937539CBA4F8}" type="pres">
      <dgm:prSet presAssocID="{9A24F9ED-56B8-4640-AF5E-F4144D8DA742}" presName="hierChild4" presStyleCnt="0"/>
      <dgm:spPr/>
    </dgm:pt>
    <dgm:pt modelId="{A6B63650-C52B-48DC-A043-9FB880967123}" type="pres">
      <dgm:prSet presAssocID="{68274065-13D0-44B0-B8BE-E8313808234C}" presName="Name37" presStyleLbl="parChTrans1D3" presStyleIdx="0" presStyleCnt="7"/>
      <dgm:spPr/>
    </dgm:pt>
    <dgm:pt modelId="{52C96BB7-1CEA-4701-B9D1-F49D7887A68F}" type="pres">
      <dgm:prSet presAssocID="{E3A0FAF7-9EB5-497F-BFD8-FD459D3100F2}" presName="hierRoot2" presStyleCnt="0">
        <dgm:presLayoutVars>
          <dgm:hierBranch val="init"/>
        </dgm:presLayoutVars>
      </dgm:prSet>
      <dgm:spPr/>
    </dgm:pt>
    <dgm:pt modelId="{75B969E8-71B3-4EBA-A3AC-772797827DAA}" type="pres">
      <dgm:prSet presAssocID="{E3A0FAF7-9EB5-497F-BFD8-FD459D3100F2}" presName="rootComposite" presStyleCnt="0"/>
      <dgm:spPr/>
    </dgm:pt>
    <dgm:pt modelId="{CABD1511-141C-4963-BD5D-30A6090FFCB6}" type="pres">
      <dgm:prSet presAssocID="{E3A0FAF7-9EB5-497F-BFD8-FD459D3100F2}" presName="rootText" presStyleLbl="node3" presStyleIdx="0" presStyleCnt="7" custLinFactX="-23486" custLinFactNeighborX="-100000" custLinFactNeighborY="2699">
        <dgm:presLayoutVars>
          <dgm:chPref val="3"/>
        </dgm:presLayoutVars>
      </dgm:prSet>
      <dgm:spPr/>
    </dgm:pt>
    <dgm:pt modelId="{C4B42A05-AA73-443C-A800-01B0502E073F}" type="pres">
      <dgm:prSet presAssocID="{E3A0FAF7-9EB5-497F-BFD8-FD459D3100F2}" presName="rootConnector" presStyleLbl="node3" presStyleIdx="0" presStyleCnt="7"/>
      <dgm:spPr/>
    </dgm:pt>
    <dgm:pt modelId="{89CE65BB-71A7-4834-AEBB-D97C2EECC430}" type="pres">
      <dgm:prSet presAssocID="{E3A0FAF7-9EB5-497F-BFD8-FD459D3100F2}" presName="hierChild4" presStyleCnt="0"/>
      <dgm:spPr/>
    </dgm:pt>
    <dgm:pt modelId="{3F6E1979-17B9-4B05-99C3-8AD678C6C0E2}" type="pres">
      <dgm:prSet presAssocID="{E3A0FAF7-9EB5-497F-BFD8-FD459D3100F2}" presName="hierChild5" presStyleCnt="0"/>
      <dgm:spPr/>
    </dgm:pt>
    <dgm:pt modelId="{59DB29AF-0FC3-4E7F-BF30-E32C2209F83E}" type="pres">
      <dgm:prSet presAssocID="{A831CC4C-E980-4ECD-B98A-2F336EC19347}" presName="Name37" presStyleLbl="parChTrans1D3" presStyleIdx="1" presStyleCnt="7"/>
      <dgm:spPr/>
    </dgm:pt>
    <dgm:pt modelId="{1931297B-019C-4F8D-9AD0-E9CB217C147B}" type="pres">
      <dgm:prSet presAssocID="{0415D5AD-7233-474F-9AD4-1149D63CA4B1}" presName="hierRoot2" presStyleCnt="0">
        <dgm:presLayoutVars>
          <dgm:hierBranch val="init"/>
        </dgm:presLayoutVars>
      </dgm:prSet>
      <dgm:spPr/>
    </dgm:pt>
    <dgm:pt modelId="{1C967279-C5C8-4294-AEBB-7B830FA6D42E}" type="pres">
      <dgm:prSet presAssocID="{0415D5AD-7233-474F-9AD4-1149D63CA4B1}" presName="rootComposite" presStyleCnt="0"/>
      <dgm:spPr/>
    </dgm:pt>
    <dgm:pt modelId="{39A6E1F0-DBE3-4F77-BF84-210EDB3BBE3C}" type="pres">
      <dgm:prSet presAssocID="{0415D5AD-7233-474F-9AD4-1149D63CA4B1}" presName="rootText" presStyleLbl="node3" presStyleIdx="1" presStyleCnt="7" custLinFactY="-39007" custLinFactNeighborX="-6074" custLinFactNeighborY="-100000">
        <dgm:presLayoutVars>
          <dgm:chPref val="3"/>
        </dgm:presLayoutVars>
      </dgm:prSet>
      <dgm:spPr/>
    </dgm:pt>
    <dgm:pt modelId="{6B1ACD76-D806-458A-A8C3-B138E44BE921}" type="pres">
      <dgm:prSet presAssocID="{0415D5AD-7233-474F-9AD4-1149D63CA4B1}" presName="rootConnector" presStyleLbl="node3" presStyleIdx="1" presStyleCnt="7"/>
      <dgm:spPr/>
    </dgm:pt>
    <dgm:pt modelId="{B358B9DD-1DEB-4B8F-A303-638FAD33DCCA}" type="pres">
      <dgm:prSet presAssocID="{0415D5AD-7233-474F-9AD4-1149D63CA4B1}" presName="hierChild4" presStyleCnt="0"/>
      <dgm:spPr/>
    </dgm:pt>
    <dgm:pt modelId="{76A46C85-0355-48FB-91BA-B308F4723EE6}" type="pres">
      <dgm:prSet presAssocID="{0415D5AD-7233-474F-9AD4-1149D63CA4B1}" presName="hierChild5" presStyleCnt="0"/>
      <dgm:spPr/>
    </dgm:pt>
    <dgm:pt modelId="{75D9DD19-0C0B-46BF-83B3-9C1FC0FE1091}" type="pres">
      <dgm:prSet presAssocID="{31292EEA-9F5E-4AED-8D4C-0E7638DBE02C}" presName="Name37" presStyleLbl="parChTrans1D3" presStyleIdx="2" presStyleCnt="7"/>
      <dgm:spPr/>
    </dgm:pt>
    <dgm:pt modelId="{98D0D8C5-5AED-403D-9308-A6BB6F2C7160}" type="pres">
      <dgm:prSet presAssocID="{76AD55CF-A200-40A4-9CD1-C9020B035465}" presName="hierRoot2" presStyleCnt="0">
        <dgm:presLayoutVars>
          <dgm:hierBranch val="init"/>
        </dgm:presLayoutVars>
      </dgm:prSet>
      <dgm:spPr/>
    </dgm:pt>
    <dgm:pt modelId="{42CCA5DC-E068-4014-B808-89C67F6A38BC}" type="pres">
      <dgm:prSet presAssocID="{76AD55CF-A200-40A4-9CD1-C9020B035465}" presName="rootComposite" presStyleCnt="0"/>
      <dgm:spPr/>
    </dgm:pt>
    <dgm:pt modelId="{2705B319-EAC1-466F-9854-71E7F27B140E}" type="pres">
      <dgm:prSet presAssocID="{76AD55CF-A200-40A4-9CD1-C9020B035465}" presName="rootText" presStyleLbl="node3" presStyleIdx="2" presStyleCnt="7" custLinFactX="-23487" custLinFactY="-56552" custLinFactNeighborX="-100000" custLinFactNeighborY="-100000">
        <dgm:presLayoutVars>
          <dgm:chPref val="3"/>
        </dgm:presLayoutVars>
      </dgm:prSet>
      <dgm:spPr/>
    </dgm:pt>
    <dgm:pt modelId="{0B519BDF-3719-400A-AAC0-DFE0B5F66C55}" type="pres">
      <dgm:prSet presAssocID="{76AD55CF-A200-40A4-9CD1-C9020B035465}" presName="rootConnector" presStyleLbl="node3" presStyleIdx="2" presStyleCnt="7"/>
      <dgm:spPr/>
    </dgm:pt>
    <dgm:pt modelId="{E541D301-560F-4132-967B-9A377F384037}" type="pres">
      <dgm:prSet presAssocID="{76AD55CF-A200-40A4-9CD1-C9020B035465}" presName="hierChild4" presStyleCnt="0"/>
      <dgm:spPr/>
    </dgm:pt>
    <dgm:pt modelId="{BFB377F3-76C2-4B02-BAB8-B5640F8550BF}" type="pres">
      <dgm:prSet presAssocID="{76AD55CF-A200-40A4-9CD1-C9020B035465}" presName="hierChild5" presStyleCnt="0"/>
      <dgm:spPr/>
    </dgm:pt>
    <dgm:pt modelId="{B15F463B-3244-49F6-A6C1-CCEFD98B790F}" type="pres">
      <dgm:prSet presAssocID="{E06F7B34-7241-45E5-A5CD-DDF2F74F1827}" presName="Name37" presStyleLbl="parChTrans1D3" presStyleIdx="3" presStyleCnt="7"/>
      <dgm:spPr/>
    </dgm:pt>
    <dgm:pt modelId="{50849C50-E1F3-4FD8-9C00-28E6E2A8802F}" type="pres">
      <dgm:prSet presAssocID="{BBCD20C0-18EF-4403-BBBD-81716F98468A}" presName="hierRoot2" presStyleCnt="0">
        <dgm:presLayoutVars>
          <dgm:hierBranch val="init"/>
        </dgm:presLayoutVars>
      </dgm:prSet>
      <dgm:spPr/>
    </dgm:pt>
    <dgm:pt modelId="{FD7067BB-B8BA-4309-AF74-BB4CEC643A39}" type="pres">
      <dgm:prSet presAssocID="{BBCD20C0-18EF-4403-BBBD-81716F98468A}" presName="rootComposite" presStyleCnt="0"/>
      <dgm:spPr/>
    </dgm:pt>
    <dgm:pt modelId="{39BCF241-F61E-4902-A8B4-01A5CB80F9FC}" type="pres">
      <dgm:prSet presAssocID="{BBCD20C0-18EF-4403-BBBD-81716F98468A}" presName="rootText" presStyleLbl="node3" presStyleIdx="3" presStyleCnt="7" custLinFactY="-100000" custLinFactNeighborX="-6074" custLinFactNeighborY="-198257">
        <dgm:presLayoutVars>
          <dgm:chPref val="3"/>
        </dgm:presLayoutVars>
      </dgm:prSet>
      <dgm:spPr/>
    </dgm:pt>
    <dgm:pt modelId="{8EF785D2-811A-4E3C-84D8-97BC7365049C}" type="pres">
      <dgm:prSet presAssocID="{BBCD20C0-18EF-4403-BBBD-81716F98468A}" presName="rootConnector" presStyleLbl="node3" presStyleIdx="3" presStyleCnt="7"/>
      <dgm:spPr/>
    </dgm:pt>
    <dgm:pt modelId="{8F75E92C-F787-477E-B2E0-5EA992FC2A37}" type="pres">
      <dgm:prSet presAssocID="{BBCD20C0-18EF-4403-BBBD-81716F98468A}" presName="hierChild4" presStyleCnt="0"/>
      <dgm:spPr/>
    </dgm:pt>
    <dgm:pt modelId="{B38EC9BF-89EC-4033-ABB0-B73A3E3774D5}" type="pres">
      <dgm:prSet presAssocID="{BBCD20C0-18EF-4403-BBBD-81716F98468A}" presName="hierChild5" presStyleCnt="0"/>
      <dgm:spPr/>
    </dgm:pt>
    <dgm:pt modelId="{D566BEE2-3FE7-40EB-8BBD-D14FF4FB7F24}" type="pres">
      <dgm:prSet presAssocID="{9A24F9ED-56B8-4640-AF5E-F4144D8DA742}" presName="hierChild5" presStyleCnt="0"/>
      <dgm:spPr/>
    </dgm:pt>
    <dgm:pt modelId="{2BCA2CF4-6C78-4B11-9F02-6082BB7947F6}" type="pres">
      <dgm:prSet presAssocID="{3E9C6840-BD3D-4047-869F-831AAE5061A7}" presName="Name37" presStyleLbl="parChTrans1D2" presStyleIdx="1" presStyleCnt="3"/>
      <dgm:spPr/>
    </dgm:pt>
    <dgm:pt modelId="{EF39305D-CB1C-464F-9F06-014B9782B6D2}" type="pres">
      <dgm:prSet presAssocID="{99364C71-F2C0-4B48-B478-EBFAE7960866}" presName="hierRoot2" presStyleCnt="0">
        <dgm:presLayoutVars>
          <dgm:hierBranch val="init"/>
        </dgm:presLayoutVars>
      </dgm:prSet>
      <dgm:spPr/>
    </dgm:pt>
    <dgm:pt modelId="{D250E4AA-04EE-4627-800C-A24C7B5E3849}" type="pres">
      <dgm:prSet presAssocID="{99364C71-F2C0-4B48-B478-EBFAE7960866}" presName="rootComposite" presStyleCnt="0"/>
      <dgm:spPr/>
    </dgm:pt>
    <dgm:pt modelId="{5B67D4C3-1032-4FE3-B317-2B23336E3068}" type="pres">
      <dgm:prSet presAssocID="{99364C71-F2C0-4B48-B478-EBFAE7960866}" presName="rootText" presStyleLbl="node2" presStyleIdx="1" presStyleCnt="3">
        <dgm:presLayoutVars>
          <dgm:chPref val="3"/>
        </dgm:presLayoutVars>
      </dgm:prSet>
      <dgm:spPr/>
    </dgm:pt>
    <dgm:pt modelId="{690C4881-9C74-4B4F-BE1E-89CFD2594F46}" type="pres">
      <dgm:prSet presAssocID="{99364C71-F2C0-4B48-B478-EBFAE7960866}" presName="rootConnector" presStyleLbl="node2" presStyleIdx="1" presStyleCnt="3"/>
      <dgm:spPr/>
    </dgm:pt>
    <dgm:pt modelId="{D0DD19B9-028D-4737-B45C-8055AEDF3998}" type="pres">
      <dgm:prSet presAssocID="{99364C71-F2C0-4B48-B478-EBFAE7960866}" presName="hierChild4" presStyleCnt="0"/>
      <dgm:spPr/>
    </dgm:pt>
    <dgm:pt modelId="{B078E7E0-BC9D-4483-ACF9-3AB14E04603B}" type="pres">
      <dgm:prSet presAssocID="{C3ECB508-A503-4B4D-A397-853950524D67}" presName="Name37" presStyleLbl="parChTrans1D3" presStyleIdx="4" presStyleCnt="7"/>
      <dgm:spPr/>
    </dgm:pt>
    <dgm:pt modelId="{5EEEA94B-2C8B-4B54-AB4B-6DC464BAF6A4}" type="pres">
      <dgm:prSet presAssocID="{82EE1735-E44A-447C-8F1C-8E1A010B1494}" presName="hierRoot2" presStyleCnt="0">
        <dgm:presLayoutVars>
          <dgm:hierBranch val="init"/>
        </dgm:presLayoutVars>
      </dgm:prSet>
      <dgm:spPr/>
    </dgm:pt>
    <dgm:pt modelId="{AA6714A6-0476-446F-A495-F19A47737F5F}" type="pres">
      <dgm:prSet presAssocID="{82EE1735-E44A-447C-8F1C-8E1A010B1494}" presName="rootComposite" presStyleCnt="0"/>
      <dgm:spPr/>
    </dgm:pt>
    <dgm:pt modelId="{325977A1-50D0-44C1-B01E-978DC18A395E}" type="pres">
      <dgm:prSet presAssocID="{82EE1735-E44A-447C-8F1C-8E1A010B1494}" presName="rootText" presStyleLbl="node3" presStyleIdx="4" presStyleCnt="7">
        <dgm:presLayoutVars>
          <dgm:chPref val="3"/>
        </dgm:presLayoutVars>
      </dgm:prSet>
      <dgm:spPr/>
    </dgm:pt>
    <dgm:pt modelId="{5500EDAD-962A-4452-B6DA-8A184CAF282B}" type="pres">
      <dgm:prSet presAssocID="{82EE1735-E44A-447C-8F1C-8E1A010B1494}" presName="rootConnector" presStyleLbl="node3" presStyleIdx="4" presStyleCnt="7"/>
      <dgm:spPr/>
    </dgm:pt>
    <dgm:pt modelId="{C9FA5BCE-75A5-4C46-94A2-E84B558A087B}" type="pres">
      <dgm:prSet presAssocID="{82EE1735-E44A-447C-8F1C-8E1A010B1494}" presName="hierChild4" presStyleCnt="0"/>
      <dgm:spPr/>
    </dgm:pt>
    <dgm:pt modelId="{F4062731-3D58-4539-AD67-FBDC23B54EE8}" type="pres">
      <dgm:prSet presAssocID="{82EE1735-E44A-447C-8F1C-8E1A010B1494}" presName="hierChild5" presStyleCnt="0"/>
      <dgm:spPr/>
    </dgm:pt>
    <dgm:pt modelId="{3243DC6F-D3CE-49AE-B3A7-C7744D6A3851}" type="pres">
      <dgm:prSet presAssocID="{C14EB14D-91DA-4AAF-A137-1C05881C1608}" presName="Name37" presStyleLbl="parChTrans1D3" presStyleIdx="5" presStyleCnt="7"/>
      <dgm:spPr/>
    </dgm:pt>
    <dgm:pt modelId="{5A42CEE5-15F3-4C23-84C5-9EF2658E5021}" type="pres">
      <dgm:prSet presAssocID="{E14AE161-7C8E-49BF-80DD-4109F052F317}" presName="hierRoot2" presStyleCnt="0">
        <dgm:presLayoutVars>
          <dgm:hierBranch val="init"/>
        </dgm:presLayoutVars>
      </dgm:prSet>
      <dgm:spPr/>
    </dgm:pt>
    <dgm:pt modelId="{B52105EB-7676-4DB1-9B7E-583A55AE6F0A}" type="pres">
      <dgm:prSet presAssocID="{E14AE161-7C8E-49BF-80DD-4109F052F317}" presName="rootComposite" presStyleCnt="0"/>
      <dgm:spPr/>
    </dgm:pt>
    <dgm:pt modelId="{A77F709F-2390-49B8-99D8-8BBA7F561C6D}" type="pres">
      <dgm:prSet presAssocID="{E14AE161-7C8E-49BF-80DD-4109F052F317}" presName="rootText" presStyleLbl="node3" presStyleIdx="5" presStyleCnt="7">
        <dgm:presLayoutVars>
          <dgm:chPref val="3"/>
        </dgm:presLayoutVars>
      </dgm:prSet>
      <dgm:spPr/>
    </dgm:pt>
    <dgm:pt modelId="{C3F59D27-B019-40BA-B9F4-51D809349664}" type="pres">
      <dgm:prSet presAssocID="{E14AE161-7C8E-49BF-80DD-4109F052F317}" presName="rootConnector" presStyleLbl="node3" presStyleIdx="5" presStyleCnt="7"/>
      <dgm:spPr/>
    </dgm:pt>
    <dgm:pt modelId="{F1742A37-9AC0-4B64-BF32-7F58CB3BB638}" type="pres">
      <dgm:prSet presAssocID="{E14AE161-7C8E-49BF-80DD-4109F052F317}" presName="hierChild4" presStyleCnt="0"/>
      <dgm:spPr/>
    </dgm:pt>
    <dgm:pt modelId="{EFD2AB67-EEC4-4CFA-93A8-529160B77AC8}" type="pres">
      <dgm:prSet presAssocID="{E14AE161-7C8E-49BF-80DD-4109F052F317}" presName="hierChild5" presStyleCnt="0"/>
      <dgm:spPr/>
    </dgm:pt>
    <dgm:pt modelId="{D5F37FA6-321A-453F-B5DB-C52DD979FCCD}" type="pres">
      <dgm:prSet presAssocID="{E64F7F4F-11AA-4B9F-AD53-BA2BB35D1595}" presName="Name37" presStyleLbl="parChTrans1D3" presStyleIdx="6" presStyleCnt="7"/>
      <dgm:spPr/>
    </dgm:pt>
    <dgm:pt modelId="{27FCA903-CCEB-4743-AD2D-94416304AFE9}" type="pres">
      <dgm:prSet presAssocID="{84C2B1A2-39D8-4685-B76F-D64250598F68}" presName="hierRoot2" presStyleCnt="0">
        <dgm:presLayoutVars>
          <dgm:hierBranch val="init"/>
        </dgm:presLayoutVars>
      </dgm:prSet>
      <dgm:spPr/>
    </dgm:pt>
    <dgm:pt modelId="{0006B8D6-4A91-4C44-B019-2D7D64BEF796}" type="pres">
      <dgm:prSet presAssocID="{84C2B1A2-39D8-4685-B76F-D64250598F68}" presName="rootComposite" presStyleCnt="0"/>
      <dgm:spPr/>
    </dgm:pt>
    <dgm:pt modelId="{E0F9BB2E-B0BD-4999-8860-E1629657FE1D}" type="pres">
      <dgm:prSet presAssocID="{84C2B1A2-39D8-4685-B76F-D64250598F68}" presName="rootText" presStyleLbl="node3" presStyleIdx="6" presStyleCnt="7">
        <dgm:presLayoutVars>
          <dgm:chPref val="3"/>
        </dgm:presLayoutVars>
      </dgm:prSet>
      <dgm:spPr/>
    </dgm:pt>
    <dgm:pt modelId="{7D908A7F-27DB-4769-A0EB-8BA87838F48B}" type="pres">
      <dgm:prSet presAssocID="{84C2B1A2-39D8-4685-B76F-D64250598F68}" presName="rootConnector" presStyleLbl="node3" presStyleIdx="6" presStyleCnt="7"/>
      <dgm:spPr/>
    </dgm:pt>
    <dgm:pt modelId="{04280B00-E535-4FFF-89DD-69D703BB324C}" type="pres">
      <dgm:prSet presAssocID="{84C2B1A2-39D8-4685-B76F-D64250598F68}" presName="hierChild4" presStyleCnt="0"/>
      <dgm:spPr/>
    </dgm:pt>
    <dgm:pt modelId="{1C3469F6-95B8-4959-90A1-6891BF1F8B8B}" type="pres">
      <dgm:prSet presAssocID="{84C2B1A2-39D8-4685-B76F-D64250598F68}" presName="hierChild5" presStyleCnt="0"/>
      <dgm:spPr/>
    </dgm:pt>
    <dgm:pt modelId="{D7102F07-A0C4-47F5-8004-38B1FEC7E8C8}" type="pres">
      <dgm:prSet presAssocID="{99364C71-F2C0-4B48-B478-EBFAE7960866}" presName="hierChild5" presStyleCnt="0"/>
      <dgm:spPr/>
    </dgm:pt>
    <dgm:pt modelId="{D00CE377-70CC-4DF9-8E30-3F7849E0BE01}" type="pres">
      <dgm:prSet presAssocID="{CE901682-6254-4D90-AD7C-9636E0D8B6AB}" presName="Name37" presStyleLbl="parChTrans1D2" presStyleIdx="2" presStyleCnt="3"/>
      <dgm:spPr/>
    </dgm:pt>
    <dgm:pt modelId="{42E6D461-1452-4A19-96E5-79A2D5BA313D}" type="pres">
      <dgm:prSet presAssocID="{E0180A35-BFDE-44B5-83FE-5E283A8F5116}" presName="hierRoot2" presStyleCnt="0">
        <dgm:presLayoutVars>
          <dgm:hierBranch val="init"/>
        </dgm:presLayoutVars>
      </dgm:prSet>
      <dgm:spPr/>
    </dgm:pt>
    <dgm:pt modelId="{77F9E3E4-479E-46A6-A21D-DF783C86766B}" type="pres">
      <dgm:prSet presAssocID="{E0180A35-BFDE-44B5-83FE-5E283A8F5116}" presName="rootComposite" presStyleCnt="0"/>
      <dgm:spPr/>
    </dgm:pt>
    <dgm:pt modelId="{B9C1DEFB-5BA0-4237-AA70-282FAAE78301}" type="pres">
      <dgm:prSet presAssocID="{E0180A35-BFDE-44B5-83FE-5E283A8F5116}" presName="rootText" presStyleLbl="node2" presStyleIdx="2" presStyleCnt="3">
        <dgm:presLayoutVars>
          <dgm:chPref val="3"/>
        </dgm:presLayoutVars>
      </dgm:prSet>
      <dgm:spPr/>
    </dgm:pt>
    <dgm:pt modelId="{F0BDC965-AED8-4A03-8ACB-97C33136A9AA}" type="pres">
      <dgm:prSet presAssocID="{E0180A35-BFDE-44B5-83FE-5E283A8F5116}" presName="rootConnector" presStyleLbl="node2" presStyleIdx="2" presStyleCnt="3"/>
      <dgm:spPr/>
    </dgm:pt>
    <dgm:pt modelId="{0967514C-8FD7-432E-917B-289469D4F2F2}" type="pres">
      <dgm:prSet presAssocID="{E0180A35-BFDE-44B5-83FE-5E283A8F5116}" presName="hierChild4" presStyleCnt="0"/>
      <dgm:spPr/>
    </dgm:pt>
    <dgm:pt modelId="{A60284FD-D221-4701-AD7A-7F0D8898D6AA}" type="pres">
      <dgm:prSet presAssocID="{E0180A35-BFDE-44B5-83FE-5E283A8F5116}" presName="hierChild5" presStyleCnt="0"/>
      <dgm:spPr/>
    </dgm:pt>
    <dgm:pt modelId="{E7D38B78-9A6D-4E4A-9DDB-0CE3A875546A}" type="pres">
      <dgm:prSet presAssocID="{872AF43C-23B2-4AAC-88EE-6BB5D7CD4977}" presName="hierChild3" presStyleCnt="0"/>
      <dgm:spPr/>
    </dgm:pt>
  </dgm:ptLst>
  <dgm:cxnLst>
    <dgm:cxn modelId="{220A2403-2AF6-41A9-98CD-95D5BA06D930}" type="presOf" srcId="{82EE1735-E44A-447C-8F1C-8E1A010B1494}" destId="{5500EDAD-962A-4452-B6DA-8A184CAF282B}" srcOrd="1" destOrd="0" presId="urn:microsoft.com/office/officeart/2005/8/layout/orgChart1"/>
    <dgm:cxn modelId="{E0B0FB05-0EFB-4AE9-8C29-93BFC8B277D7}" type="presOf" srcId="{E06F7B34-7241-45E5-A5CD-DDF2F74F1827}" destId="{B15F463B-3244-49F6-A6C1-CCEFD98B790F}" srcOrd="0" destOrd="0" presId="urn:microsoft.com/office/officeart/2005/8/layout/orgChart1"/>
    <dgm:cxn modelId="{DA059A08-1CD6-4FEB-A0F2-20D7A9C3B6EA}" type="presOf" srcId="{0415D5AD-7233-474F-9AD4-1149D63CA4B1}" destId="{6B1ACD76-D806-458A-A8C3-B138E44BE921}" srcOrd="1" destOrd="0" presId="urn:microsoft.com/office/officeart/2005/8/layout/orgChart1"/>
    <dgm:cxn modelId="{36C05F0C-0D7E-494D-8A90-8F29F84A6E56}" type="presOf" srcId="{31292EEA-9F5E-4AED-8D4C-0E7638DBE02C}" destId="{75D9DD19-0C0B-46BF-83B3-9C1FC0FE1091}" srcOrd="0" destOrd="0" presId="urn:microsoft.com/office/officeart/2005/8/layout/orgChart1"/>
    <dgm:cxn modelId="{3491540F-8A18-4586-80A5-9F747439B243}" srcId="{99364C71-F2C0-4B48-B478-EBFAE7960866}" destId="{82EE1735-E44A-447C-8F1C-8E1A010B1494}" srcOrd="0" destOrd="0" parTransId="{C3ECB508-A503-4B4D-A397-853950524D67}" sibTransId="{F808F8F3-8EE7-4B1C-B7E8-6F5D81E32724}"/>
    <dgm:cxn modelId="{0DAEA713-3E28-4FF2-9790-6231FAD97B8A}" srcId="{12FF3C87-A66A-4C09-A04E-806E5F01CA04}" destId="{872AF43C-23B2-4AAC-88EE-6BB5D7CD4977}" srcOrd="0" destOrd="0" parTransId="{63FA265D-1340-4BA5-9880-37B41C3F368E}" sibTransId="{9185CAE5-46C3-4198-B6C8-F3118E84CE8B}"/>
    <dgm:cxn modelId="{047FD126-A26B-42CC-BB54-E99C279B11B8}" type="presOf" srcId="{C14EB14D-91DA-4AAF-A137-1C05881C1608}" destId="{3243DC6F-D3CE-49AE-B3A7-C7744D6A3851}" srcOrd="0" destOrd="0" presId="urn:microsoft.com/office/officeart/2005/8/layout/orgChart1"/>
    <dgm:cxn modelId="{3E62AA2C-8505-45FD-94F7-A0C407310977}" type="presOf" srcId="{99364C71-F2C0-4B48-B478-EBFAE7960866}" destId="{690C4881-9C74-4B4F-BE1E-89CFD2594F46}" srcOrd="1" destOrd="0" presId="urn:microsoft.com/office/officeart/2005/8/layout/orgChart1"/>
    <dgm:cxn modelId="{F9AD152F-3E53-441A-A2AC-0F1A6489F11C}" type="presOf" srcId="{9A24F9ED-56B8-4640-AF5E-F4144D8DA742}" destId="{C4594843-5F4A-4092-9B24-50F685FBCBEF}" srcOrd="1" destOrd="0" presId="urn:microsoft.com/office/officeart/2005/8/layout/orgChart1"/>
    <dgm:cxn modelId="{85DDA033-2433-4893-9D37-86D37DE03A1C}" type="presOf" srcId="{BBCD20C0-18EF-4403-BBBD-81716F98468A}" destId="{8EF785D2-811A-4E3C-84D8-97BC7365049C}" srcOrd="1" destOrd="0" presId="urn:microsoft.com/office/officeart/2005/8/layout/orgChart1"/>
    <dgm:cxn modelId="{6617F238-17BF-474A-A838-061B743A8A19}" srcId="{872AF43C-23B2-4AAC-88EE-6BB5D7CD4977}" destId="{9A24F9ED-56B8-4640-AF5E-F4144D8DA742}" srcOrd="0" destOrd="0" parTransId="{A3D55C4B-261F-4A2C-B511-D4CF32B81B79}" sibTransId="{C4679E35-F549-4091-BEB8-E50CE462B6E2}"/>
    <dgm:cxn modelId="{34722F3A-1104-43C3-95E4-E9CE2C573C54}" type="presOf" srcId="{E14AE161-7C8E-49BF-80DD-4109F052F317}" destId="{C3F59D27-B019-40BA-B9F4-51D809349664}" srcOrd="1" destOrd="0" presId="urn:microsoft.com/office/officeart/2005/8/layout/orgChart1"/>
    <dgm:cxn modelId="{986D923A-47F2-4362-AD0B-E3B459C562E8}" type="presOf" srcId="{3E9C6840-BD3D-4047-869F-831AAE5061A7}" destId="{2BCA2CF4-6C78-4B11-9F02-6082BB7947F6}" srcOrd="0" destOrd="0" presId="urn:microsoft.com/office/officeart/2005/8/layout/orgChart1"/>
    <dgm:cxn modelId="{A9489E3D-E050-479E-A03B-CF8CADFDC4C1}" srcId="{9A24F9ED-56B8-4640-AF5E-F4144D8DA742}" destId="{BBCD20C0-18EF-4403-BBBD-81716F98468A}" srcOrd="3" destOrd="0" parTransId="{E06F7B34-7241-45E5-A5CD-DDF2F74F1827}" sibTransId="{CCF09926-C483-404A-8257-0E76C0CA3114}"/>
    <dgm:cxn modelId="{F8A20561-5ADB-4E18-8579-0DCE44D2AA2A}" type="presOf" srcId="{84C2B1A2-39D8-4685-B76F-D64250598F68}" destId="{E0F9BB2E-B0BD-4999-8860-E1629657FE1D}" srcOrd="0" destOrd="0" presId="urn:microsoft.com/office/officeart/2005/8/layout/orgChart1"/>
    <dgm:cxn modelId="{70C1B142-5142-458C-B9EE-0895C8754826}" type="presOf" srcId="{12FF3C87-A66A-4C09-A04E-806E5F01CA04}" destId="{B1245445-C12E-40D4-AFCE-F198B9C7E37E}" srcOrd="0" destOrd="0" presId="urn:microsoft.com/office/officeart/2005/8/layout/orgChart1"/>
    <dgm:cxn modelId="{AD569563-37D4-4472-BE53-851D0E256562}" type="presOf" srcId="{E3A0FAF7-9EB5-497F-BFD8-FD459D3100F2}" destId="{CABD1511-141C-4963-BD5D-30A6090FFCB6}" srcOrd="0" destOrd="0" presId="urn:microsoft.com/office/officeart/2005/8/layout/orgChart1"/>
    <dgm:cxn modelId="{2856DA47-12E9-4403-8C1D-E990F250D47D}" type="presOf" srcId="{0415D5AD-7233-474F-9AD4-1149D63CA4B1}" destId="{39A6E1F0-DBE3-4F77-BF84-210EDB3BBE3C}" srcOrd="0" destOrd="0" presId="urn:microsoft.com/office/officeart/2005/8/layout/orgChart1"/>
    <dgm:cxn modelId="{601DCF4A-E48F-469D-ABFB-7710A7322293}" type="presOf" srcId="{E14AE161-7C8E-49BF-80DD-4109F052F317}" destId="{A77F709F-2390-49B8-99D8-8BBA7F561C6D}" srcOrd="0" destOrd="0" presId="urn:microsoft.com/office/officeart/2005/8/layout/orgChart1"/>
    <dgm:cxn modelId="{BF662F70-9848-42FB-944F-89E37D568646}" type="presOf" srcId="{A831CC4C-E980-4ECD-B98A-2F336EC19347}" destId="{59DB29AF-0FC3-4E7F-BF30-E32C2209F83E}" srcOrd="0" destOrd="0" presId="urn:microsoft.com/office/officeart/2005/8/layout/orgChart1"/>
    <dgm:cxn modelId="{61AF8451-BBD4-4B5C-B7A9-BE8B48683745}" type="presOf" srcId="{84C2B1A2-39D8-4685-B76F-D64250598F68}" destId="{7D908A7F-27DB-4769-A0EB-8BA87838F48B}" srcOrd="1" destOrd="0" presId="urn:microsoft.com/office/officeart/2005/8/layout/orgChart1"/>
    <dgm:cxn modelId="{11985F54-297C-46D7-816A-C462AF7A06B5}" type="presOf" srcId="{76AD55CF-A200-40A4-9CD1-C9020B035465}" destId="{2705B319-EAC1-466F-9854-71E7F27B140E}" srcOrd="0" destOrd="0" presId="urn:microsoft.com/office/officeart/2005/8/layout/orgChart1"/>
    <dgm:cxn modelId="{83D2A875-4566-4FF6-9853-7F2A462B5CEB}" srcId="{99364C71-F2C0-4B48-B478-EBFAE7960866}" destId="{E14AE161-7C8E-49BF-80DD-4109F052F317}" srcOrd="1" destOrd="0" parTransId="{C14EB14D-91DA-4AAF-A137-1C05881C1608}" sibTransId="{FFD4CADB-92FF-4639-B158-00EF24AAB44A}"/>
    <dgm:cxn modelId="{5ECF0A98-A05E-4296-B8F6-A47BE5A74E2B}" type="presOf" srcId="{872AF43C-23B2-4AAC-88EE-6BB5D7CD4977}" destId="{CBEAE790-1F48-4E8C-ABFE-393BBA03A2DB}" srcOrd="0" destOrd="0" presId="urn:microsoft.com/office/officeart/2005/8/layout/orgChart1"/>
    <dgm:cxn modelId="{87BCFF98-4408-43F2-A1F4-4EBA039F9021}" type="presOf" srcId="{C3ECB508-A503-4B4D-A397-853950524D67}" destId="{B078E7E0-BC9D-4483-ACF9-3AB14E04603B}" srcOrd="0" destOrd="0" presId="urn:microsoft.com/office/officeart/2005/8/layout/orgChart1"/>
    <dgm:cxn modelId="{749FE89C-24B0-4E0D-8271-1B9AF459CD9C}" type="presOf" srcId="{76AD55CF-A200-40A4-9CD1-C9020B035465}" destId="{0B519BDF-3719-400A-AAC0-DFE0B5F66C55}" srcOrd="1" destOrd="0" presId="urn:microsoft.com/office/officeart/2005/8/layout/orgChart1"/>
    <dgm:cxn modelId="{831BF6AF-3755-497A-A41B-9D0296BFC59A}" type="presOf" srcId="{872AF43C-23B2-4AAC-88EE-6BB5D7CD4977}" destId="{8EEEED8D-1644-430F-ABCB-AC524F012022}" srcOrd="1" destOrd="0" presId="urn:microsoft.com/office/officeart/2005/8/layout/orgChart1"/>
    <dgm:cxn modelId="{4E485FB1-357F-4DC4-BF43-C306EC9DD08D}" type="presOf" srcId="{BBCD20C0-18EF-4403-BBBD-81716F98468A}" destId="{39BCF241-F61E-4902-A8B4-01A5CB80F9FC}" srcOrd="0" destOrd="0" presId="urn:microsoft.com/office/officeart/2005/8/layout/orgChart1"/>
    <dgm:cxn modelId="{C2AA28B4-F5C1-45F9-903B-F86AE93EB4E2}" srcId="{9A24F9ED-56B8-4640-AF5E-F4144D8DA742}" destId="{0415D5AD-7233-474F-9AD4-1149D63CA4B1}" srcOrd="1" destOrd="0" parTransId="{A831CC4C-E980-4ECD-B98A-2F336EC19347}" sibTransId="{14A4642C-76F9-4127-BCD7-0E0DF9305CDB}"/>
    <dgm:cxn modelId="{D771DEB5-7331-4385-8CA4-8ACDA672D027}" type="presOf" srcId="{CE901682-6254-4D90-AD7C-9636E0D8B6AB}" destId="{D00CE377-70CC-4DF9-8E30-3F7849E0BE01}" srcOrd="0" destOrd="0" presId="urn:microsoft.com/office/officeart/2005/8/layout/orgChart1"/>
    <dgm:cxn modelId="{27F7DDB8-9A77-4B18-A8F6-4BAE9D5B564F}" srcId="{9A24F9ED-56B8-4640-AF5E-F4144D8DA742}" destId="{E3A0FAF7-9EB5-497F-BFD8-FD459D3100F2}" srcOrd="0" destOrd="0" parTransId="{68274065-13D0-44B0-B8BE-E8313808234C}" sibTransId="{EF2D28C6-D7F8-46EA-9340-FD4269A61A82}"/>
    <dgm:cxn modelId="{5629CBBE-BA28-4F5D-8752-7A086332FCE3}" srcId="{99364C71-F2C0-4B48-B478-EBFAE7960866}" destId="{84C2B1A2-39D8-4685-B76F-D64250598F68}" srcOrd="2" destOrd="0" parTransId="{E64F7F4F-11AA-4B9F-AD53-BA2BB35D1595}" sibTransId="{A0B84352-C555-470C-8BE6-D31CE8FF5522}"/>
    <dgm:cxn modelId="{0F966EC1-B654-4D81-94A7-CBD4351F433F}" type="presOf" srcId="{68274065-13D0-44B0-B8BE-E8313808234C}" destId="{A6B63650-C52B-48DC-A043-9FB880967123}" srcOrd="0" destOrd="0" presId="urn:microsoft.com/office/officeart/2005/8/layout/orgChart1"/>
    <dgm:cxn modelId="{A77C28C2-233A-4430-88D0-F77E04FC221A}" srcId="{872AF43C-23B2-4AAC-88EE-6BB5D7CD4977}" destId="{99364C71-F2C0-4B48-B478-EBFAE7960866}" srcOrd="1" destOrd="0" parTransId="{3E9C6840-BD3D-4047-869F-831AAE5061A7}" sibTransId="{4435F929-DE65-47A1-8FD0-0B3159BAFF28}"/>
    <dgm:cxn modelId="{50D9A9C8-48BA-4CD4-B82A-E88FD26539EA}" srcId="{872AF43C-23B2-4AAC-88EE-6BB5D7CD4977}" destId="{E0180A35-BFDE-44B5-83FE-5E283A8F5116}" srcOrd="2" destOrd="0" parTransId="{CE901682-6254-4D90-AD7C-9636E0D8B6AB}" sibTransId="{4AD58F11-3F45-46DB-BA90-3798F8D73BDC}"/>
    <dgm:cxn modelId="{BB4CECC9-BE6D-4393-AADF-18F044449D44}" type="presOf" srcId="{82EE1735-E44A-447C-8F1C-8E1A010B1494}" destId="{325977A1-50D0-44C1-B01E-978DC18A395E}" srcOrd="0" destOrd="0" presId="urn:microsoft.com/office/officeart/2005/8/layout/orgChart1"/>
    <dgm:cxn modelId="{D68065CC-1B24-4D54-96DF-53B1D424F515}" type="presOf" srcId="{9A24F9ED-56B8-4640-AF5E-F4144D8DA742}" destId="{7A6CD59A-B3C9-44CE-860A-9431638EBBDE}" srcOrd="0" destOrd="0" presId="urn:microsoft.com/office/officeart/2005/8/layout/orgChart1"/>
    <dgm:cxn modelId="{30C667D9-9D7D-4AF8-9548-1F43F49DB3DE}" type="presOf" srcId="{A3D55C4B-261F-4A2C-B511-D4CF32B81B79}" destId="{A852A377-E2CA-49B7-8780-2047D4D2A74B}" srcOrd="0" destOrd="0" presId="urn:microsoft.com/office/officeart/2005/8/layout/orgChart1"/>
    <dgm:cxn modelId="{84A684E2-9BA3-413D-B167-EBF85A1B8A0F}" type="presOf" srcId="{E0180A35-BFDE-44B5-83FE-5E283A8F5116}" destId="{F0BDC965-AED8-4A03-8ACB-97C33136A9AA}" srcOrd="1" destOrd="0" presId="urn:microsoft.com/office/officeart/2005/8/layout/orgChart1"/>
    <dgm:cxn modelId="{E25D07E4-D235-40DE-BA7B-A818BD3F04E2}" type="presOf" srcId="{99364C71-F2C0-4B48-B478-EBFAE7960866}" destId="{5B67D4C3-1032-4FE3-B317-2B23336E3068}" srcOrd="0" destOrd="0" presId="urn:microsoft.com/office/officeart/2005/8/layout/orgChart1"/>
    <dgm:cxn modelId="{4A2165E5-DDD0-40ED-AA6E-F561D91513D8}" srcId="{9A24F9ED-56B8-4640-AF5E-F4144D8DA742}" destId="{76AD55CF-A200-40A4-9CD1-C9020B035465}" srcOrd="2" destOrd="0" parTransId="{31292EEA-9F5E-4AED-8D4C-0E7638DBE02C}" sibTransId="{87FEE761-E847-46DB-9696-03CB085E58D5}"/>
    <dgm:cxn modelId="{4A4B20F0-2E73-422F-8497-3FE3944A5B63}" type="presOf" srcId="{E64F7F4F-11AA-4B9F-AD53-BA2BB35D1595}" destId="{D5F37FA6-321A-453F-B5DB-C52DD979FCCD}" srcOrd="0" destOrd="0" presId="urn:microsoft.com/office/officeart/2005/8/layout/orgChart1"/>
    <dgm:cxn modelId="{E1D6D1F0-E55A-4899-85EC-B1DD464A250F}" type="presOf" srcId="{E0180A35-BFDE-44B5-83FE-5E283A8F5116}" destId="{B9C1DEFB-5BA0-4237-AA70-282FAAE78301}" srcOrd="0" destOrd="0" presId="urn:microsoft.com/office/officeart/2005/8/layout/orgChart1"/>
    <dgm:cxn modelId="{AED10CFF-4189-4821-8DD9-AED029E19392}" type="presOf" srcId="{E3A0FAF7-9EB5-497F-BFD8-FD459D3100F2}" destId="{C4B42A05-AA73-443C-A800-01B0502E073F}" srcOrd="1" destOrd="0" presId="urn:microsoft.com/office/officeart/2005/8/layout/orgChart1"/>
    <dgm:cxn modelId="{3DF039E3-26E0-44FD-9319-CBDA70B6F9D9}" type="presParOf" srcId="{B1245445-C12E-40D4-AFCE-F198B9C7E37E}" destId="{6492A40B-AD1D-4337-886A-1A7BA9AC96E7}" srcOrd="0" destOrd="0" presId="urn:microsoft.com/office/officeart/2005/8/layout/orgChart1"/>
    <dgm:cxn modelId="{59A299CA-5268-480E-A6E0-00B4E20626BC}" type="presParOf" srcId="{6492A40B-AD1D-4337-886A-1A7BA9AC96E7}" destId="{6F638457-352A-446D-89CA-258E469BE420}" srcOrd="0" destOrd="0" presId="urn:microsoft.com/office/officeart/2005/8/layout/orgChart1"/>
    <dgm:cxn modelId="{254CF783-0010-47EE-9E73-6CDA22C9DB63}" type="presParOf" srcId="{6F638457-352A-446D-89CA-258E469BE420}" destId="{CBEAE790-1F48-4E8C-ABFE-393BBA03A2DB}" srcOrd="0" destOrd="0" presId="urn:microsoft.com/office/officeart/2005/8/layout/orgChart1"/>
    <dgm:cxn modelId="{AB757F5F-C7AF-4CE0-A21E-C990BA366CDB}" type="presParOf" srcId="{6F638457-352A-446D-89CA-258E469BE420}" destId="{8EEEED8D-1644-430F-ABCB-AC524F012022}" srcOrd="1" destOrd="0" presId="urn:microsoft.com/office/officeart/2005/8/layout/orgChart1"/>
    <dgm:cxn modelId="{77854CB2-8C44-47BF-8ED4-AC72E1E5E9EC}" type="presParOf" srcId="{6492A40B-AD1D-4337-886A-1A7BA9AC96E7}" destId="{473ADEA2-C212-4C48-AA12-A555A58E070C}" srcOrd="1" destOrd="0" presId="urn:microsoft.com/office/officeart/2005/8/layout/orgChart1"/>
    <dgm:cxn modelId="{6463ECE3-C49B-4100-99E8-BBC15F75B65E}" type="presParOf" srcId="{473ADEA2-C212-4C48-AA12-A555A58E070C}" destId="{A852A377-E2CA-49B7-8780-2047D4D2A74B}" srcOrd="0" destOrd="0" presId="urn:microsoft.com/office/officeart/2005/8/layout/orgChart1"/>
    <dgm:cxn modelId="{C2F40977-474D-4AAE-BF0F-309F5A58C56E}" type="presParOf" srcId="{473ADEA2-C212-4C48-AA12-A555A58E070C}" destId="{AD22E4AB-18E5-47FA-9BB0-E434C4C6AF5F}" srcOrd="1" destOrd="0" presId="urn:microsoft.com/office/officeart/2005/8/layout/orgChart1"/>
    <dgm:cxn modelId="{E8A129B8-04C0-49C2-9EC3-CF4328131417}" type="presParOf" srcId="{AD22E4AB-18E5-47FA-9BB0-E434C4C6AF5F}" destId="{C66A0300-331C-438B-8706-DD4AE5ED75BA}" srcOrd="0" destOrd="0" presId="urn:microsoft.com/office/officeart/2005/8/layout/orgChart1"/>
    <dgm:cxn modelId="{77CA8B44-E0CA-4008-8D30-13F5688D2FC4}" type="presParOf" srcId="{C66A0300-331C-438B-8706-DD4AE5ED75BA}" destId="{7A6CD59A-B3C9-44CE-860A-9431638EBBDE}" srcOrd="0" destOrd="0" presId="urn:microsoft.com/office/officeart/2005/8/layout/orgChart1"/>
    <dgm:cxn modelId="{FC9962F5-E421-466E-BB62-F85013AE590C}" type="presParOf" srcId="{C66A0300-331C-438B-8706-DD4AE5ED75BA}" destId="{C4594843-5F4A-4092-9B24-50F685FBCBEF}" srcOrd="1" destOrd="0" presId="urn:microsoft.com/office/officeart/2005/8/layout/orgChart1"/>
    <dgm:cxn modelId="{5A78D6D0-F2C3-4680-BBA4-B7D4695878A8}" type="presParOf" srcId="{AD22E4AB-18E5-47FA-9BB0-E434C4C6AF5F}" destId="{4AC2C63E-1763-4346-9C52-937539CBA4F8}" srcOrd="1" destOrd="0" presId="urn:microsoft.com/office/officeart/2005/8/layout/orgChart1"/>
    <dgm:cxn modelId="{AD64A3DD-4A82-4835-AF70-3EA1CB54FCF6}" type="presParOf" srcId="{4AC2C63E-1763-4346-9C52-937539CBA4F8}" destId="{A6B63650-C52B-48DC-A043-9FB880967123}" srcOrd="0" destOrd="0" presId="urn:microsoft.com/office/officeart/2005/8/layout/orgChart1"/>
    <dgm:cxn modelId="{2D121B49-DE65-4965-AE2A-F44BD76761C8}" type="presParOf" srcId="{4AC2C63E-1763-4346-9C52-937539CBA4F8}" destId="{52C96BB7-1CEA-4701-B9D1-F49D7887A68F}" srcOrd="1" destOrd="0" presId="urn:microsoft.com/office/officeart/2005/8/layout/orgChart1"/>
    <dgm:cxn modelId="{13C8948C-C365-49FC-B4B4-081BACC9BBAE}" type="presParOf" srcId="{52C96BB7-1CEA-4701-B9D1-F49D7887A68F}" destId="{75B969E8-71B3-4EBA-A3AC-772797827DAA}" srcOrd="0" destOrd="0" presId="urn:microsoft.com/office/officeart/2005/8/layout/orgChart1"/>
    <dgm:cxn modelId="{B749E079-99ED-4B13-93AF-9B918363B09E}" type="presParOf" srcId="{75B969E8-71B3-4EBA-A3AC-772797827DAA}" destId="{CABD1511-141C-4963-BD5D-30A6090FFCB6}" srcOrd="0" destOrd="0" presId="urn:microsoft.com/office/officeart/2005/8/layout/orgChart1"/>
    <dgm:cxn modelId="{F534A013-F524-4A61-91B4-15BA01170759}" type="presParOf" srcId="{75B969E8-71B3-4EBA-A3AC-772797827DAA}" destId="{C4B42A05-AA73-443C-A800-01B0502E073F}" srcOrd="1" destOrd="0" presId="urn:microsoft.com/office/officeart/2005/8/layout/orgChart1"/>
    <dgm:cxn modelId="{2F826D3C-6880-48A8-8ACE-BDA513AA7AA8}" type="presParOf" srcId="{52C96BB7-1CEA-4701-B9D1-F49D7887A68F}" destId="{89CE65BB-71A7-4834-AEBB-D97C2EECC430}" srcOrd="1" destOrd="0" presId="urn:microsoft.com/office/officeart/2005/8/layout/orgChart1"/>
    <dgm:cxn modelId="{79312581-344F-4456-8493-7424F34A5B4B}" type="presParOf" srcId="{52C96BB7-1CEA-4701-B9D1-F49D7887A68F}" destId="{3F6E1979-17B9-4B05-99C3-8AD678C6C0E2}" srcOrd="2" destOrd="0" presId="urn:microsoft.com/office/officeart/2005/8/layout/orgChart1"/>
    <dgm:cxn modelId="{09783CCA-A726-4384-BB65-ADC4A7D5F476}" type="presParOf" srcId="{4AC2C63E-1763-4346-9C52-937539CBA4F8}" destId="{59DB29AF-0FC3-4E7F-BF30-E32C2209F83E}" srcOrd="2" destOrd="0" presId="urn:microsoft.com/office/officeart/2005/8/layout/orgChart1"/>
    <dgm:cxn modelId="{59161316-79F8-43DA-A092-3F764E256758}" type="presParOf" srcId="{4AC2C63E-1763-4346-9C52-937539CBA4F8}" destId="{1931297B-019C-4F8D-9AD0-E9CB217C147B}" srcOrd="3" destOrd="0" presId="urn:microsoft.com/office/officeart/2005/8/layout/orgChart1"/>
    <dgm:cxn modelId="{E051F836-03C0-4EEE-B2A8-1C60542DBB30}" type="presParOf" srcId="{1931297B-019C-4F8D-9AD0-E9CB217C147B}" destId="{1C967279-C5C8-4294-AEBB-7B830FA6D42E}" srcOrd="0" destOrd="0" presId="urn:microsoft.com/office/officeart/2005/8/layout/orgChart1"/>
    <dgm:cxn modelId="{7CF48B0C-C8B8-476E-8E1D-4760A379BC5B}" type="presParOf" srcId="{1C967279-C5C8-4294-AEBB-7B830FA6D42E}" destId="{39A6E1F0-DBE3-4F77-BF84-210EDB3BBE3C}" srcOrd="0" destOrd="0" presId="urn:microsoft.com/office/officeart/2005/8/layout/orgChart1"/>
    <dgm:cxn modelId="{DD401046-6CA5-454C-9C6E-3BE94D4F700B}" type="presParOf" srcId="{1C967279-C5C8-4294-AEBB-7B830FA6D42E}" destId="{6B1ACD76-D806-458A-A8C3-B138E44BE921}" srcOrd="1" destOrd="0" presId="urn:microsoft.com/office/officeart/2005/8/layout/orgChart1"/>
    <dgm:cxn modelId="{B297BFE5-9A1B-4EC0-853C-B34D8F9ADECB}" type="presParOf" srcId="{1931297B-019C-4F8D-9AD0-E9CB217C147B}" destId="{B358B9DD-1DEB-4B8F-A303-638FAD33DCCA}" srcOrd="1" destOrd="0" presId="urn:microsoft.com/office/officeart/2005/8/layout/orgChart1"/>
    <dgm:cxn modelId="{E21B3D64-4EB4-4EAA-9309-CB363D0A100A}" type="presParOf" srcId="{1931297B-019C-4F8D-9AD0-E9CB217C147B}" destId="{76A46C85-0355-48FB-91BA-B308F4723EE6}" srcOrd="2" destOrd="0" presId="urn:microsoft.com/office/officeart/2005/8/layout/orgChart1"/>
    <dgm:cxn modelId="{BA4E4806-E122-4FA6-BC67-D45EEA4706BA}" type="presParOf" srcId="{4AC2C63E-1763-4346-9C52-937539CBA4F8}" destId="{75D9DD19-0C0B-46BF-83B3-9C1FC0FE1091}" srcOrd="4" destOrd="0" presId="urn:microsoft.com/office/officeart/2005/8/layout/orgChart1"/>
    <dgm:cxn modelId="{B4D4F2CB-4910-40B7-B8DE-EC47330076F8}" type="presParOf" srcId="{4AC2C63E-1763-4346-9C52-937539CBA4F8}" destId="{98D0D8C5-5AED-403D-9308-A6BB6F2C7160}" srcOrd="5" destOrd="0" presId="urn:microsoft.com/office/officeart/2005/8/layout/orgChart1"/>
    <dgm:cxn modelId="{B8132147-F0B5-4649-9847-5AF20B29517A}" type="presParOf" srcId="{98D0D8C5-5AED-403D-9308-A6BB6F2C7160}" destId="{42CCA5DC-E068-4014-B808-89C67F6A38BC}" srcOrd="0" destOrd="0" presId="urn:microsoft.com/office/officeart/2005/8/layout/orgChart1"/>
    <dgm:cxn modelId="{AA73E6AD-EA15-40EA-9DCA-328BB57DFA07}" type="presParOf" srcId="{42CCA5DC-E068-4014-B808-89C67F6A38BC}" destId="{2705B319-EAC1-466F-9854-71E7F27B140E}" srcOrd="0" destOrd="0" presId="urn:microsoft.com/office/officeart/2005/8/layout/orgChart1"/>
    <dgm:cxn modelId="{8AAC75DC-D501-4C52-AAC3-58AD84D13A19}" type="presParOf" srcId="{42CCA5DC-E068-4014-B808-89C67F6A38BC}" destId="{0B519BDF-3719-400A-AAC0-DFE0B5F66C55}" srcOrd="1" destOrd="0" presId="urn:microsoft.com/office/officeart/2005/8/layout/orgChart1"/>
    <dgm:cxn modelId="{F74263F9-F5FE-4DFF-9B1D-290B79BD06C0}" type="presParOf" srcId="{98D0D8C5-5AED-403D-9308-A6BB6F2C7160}" destId="{E541D301-560F-4132-967B-9A377F384037}" srcOrd="1" destOrd="0" presId="urn:microsoft.com/office/officeart/2005/8/layout/orgChart1"/>
    <dgm:cxn modelId="{D6012F57-7BBD-4639-BCAF-B7CBB3958A14}" type="presParOf" srcId="{98D0D8C5-5AED-403D-9308-A6BB6F2C7160}" destId="{BFB377F3-76C2-4B02-BAB8-B5640F8550BF}" srcOrd="2" destOrd="0" presId="urn:microsoft.com/office/officeart/2005/8/layout/orgChart1"/>
    <dgm:cxn modelId="{53E59630-54D5-4403-A33C-7B282516BBAC}" type="presParOf" srcId="{4AC2C63E-1763-4346-9C52-937539CBA4F8}" destId="{B15F463B-3244-49F6-A6C1-CCEFD98B790F}" srcOrd="6" destOrd="0" presId="urn:microsoft.com/office/officeart/2005/8/layout/orgChart1"/>
    <dgm:cxn modelId="{07B30B7C-0712-4200-951C-478A66EFE592}" type="presParOf" srcId="{4AC2C63E-1763-4346-9C52-937539CBA4F8}" destId="{50849C50-E1F3-4FD8-9C00-28E6E2A8802F}" srcOrd="7" destOrd="0" presId="urn:microsoft.com/office/officeart/2005/8/layout/orgChart1"/>
    <dgm:cxn modelId="{B2C733AF-A30C-45E8-9D9A-2207558F0E74}" type="presParOf" srcId="{50849C50-E1F3-4FD8-9C00-28E6E2A8802F}" destId="{FD7067BB-B8BA-4309-AF74-BB4CEC643A39}" srcOrd="0" destOrd="0" presId="urn:microsoft.com/office/officeart/2005/8/layout/orgChart1"/>
    <dgm:cxn modelId="{267F16BB-8183-45E2-BE8F-891331FB10DC}" type="presParOf" srcId="{FD7067BB-B8BA-4309-AF74-BB4CEC643A39}" destId="{39BCF241-F61E-4902-A8B4-01A5CB80F9FC}" srcOrd="0" destOrd="0" presId="urn:microsoft.com/office/officeart/2005/8/layout/orgChart1"/>
    <dgm:cxn modelId="{AEF692F0-1758-49C9-9BCF-713CD27F1A75}" type="presParOf" srcId="{FD7067BB-B8BA-4309-AF74-BB4CEC643A39}" destId="{8EF785D2-811A-4E3C-84D8-97BC7365049C}" srcOrd="1" destOrd="0" presId="urn:microsoft.com/office/officeart/2005/8/layout/orgChart1"/>
    <dgm:cxn modelId="{E8B0F021-5C01-4693-87AE-BC248352CBAA}" type="presParOf" srcId="{50849C50-E1F3-4FD8-9C00-28E6E2A8802F}" destId="{8F75E92C-F787-477E-B2E0-5EA992FC2A37}" srcOrd="1" destOrd="0" presId="urn:microsoft.com/office/officeart/2005/8/layout/orgChart1"/>
    <dgm:cxn modelId="{5D735893-131C-448B-841B-83AA7D2D25E9}" type="presParOf" srcId="{50849C50-E1F3-4FD8-9C00-28E6E2A8802F}" destId="{B38EC9BF-89EC-4033-ABB0-B73A3E3774D5}" srcOrd="2" destOrd="0" presId="urn:microsoft.com/office/officeart/2005/8/layout/orgChart1"/>
    <dgm:cxn modelId="{685E3BAC-4227-44FF-9FEF-3382E47128C8}" type="presParOf" srcId="{AD22E4AB-18E5-47FA-9BB0-E434C4C6AF5F}" destId="{D566BEE2-3FE7-40EB-8BBD-D14FF4FB7F24}" srcOrd="2" destOrd="0" presId="urn:microsoft.com/office/officeart/2005/8/layout/orgChart1"/>
    <dgm:cxn modelId="{B7E9B2A1-15DA-4BED-91AA-21911DC3CAE8}" type="presParOf" srcId="{473ADEA2-C212-4C48-AA12-A555A58E070C}" destId="{2BCA2CF4-6C78-4B11-9F02-6082BB7947F6}" srcOrd="2" destOrd="0" presId="urn:microsoft.com/office/officeart/2005/8/layout/orgChart1"/>
    <dgm:cxn modelId="{B000F0EE-3304-4C7B-942D-AB0092C44EF7}" type="presParOf" srcId="{473ADEA2-C212-4C48-AA12-A555A58E070C}" destId="{EF39305D-CB1C-464F-9F06-014B9782B6D2}" srcOrd="3" destOrd="0" presId="urn:microsoft.com/office/officeart/2005/8/layout/orgChart1"/>
    <dgm:cxn modelId="{7B4CA780-2AC0-4E28-925D-57A79AAA6B51}" type="presParOf" srcId="{EF39305D-CB1C-464F-9F06-014B9782B6D2}" destId="{D250E4AA-04EE-4627-800C-A24C7B5E3849}" srcOrd="0" destOrd="0" presId="urn:microsoft.com/office/officeart/2005/8/layout/orgChart1"/>
    <dgm:cxn modelId="{71969723-E53F-43F5-B6CA-1A4BE73DEB5B}" type="presParOf" srcId="{D250E4AA-04EE-4627-800C-A24C7B5E3849}" destId="{5B67D4C3-1032-4FE3-B317-2B23336E3068}" srcOrd="0" destOrd="0" presId="urn:microsoft.com/office/officeart/2005/8/layout/orgChart1"/>
    <dgm:cxn modelId="{D09B99FF-5372-4055-B980-59A4A52311F7}" type="presParOf" srcId="{D250E4AA-04EE-4627-800C-A24C7B5E3849}" destId="{690C4881-9C74-4B4F-BE1E-89CFD2594F46}" srcOrd="1" destOrd="0" presId="urn:microsoft.com/office/officeart/2005/8/layout/orgChart1"/>
    <dgm:cxn modelId="{EEA0F1E7-13D3-4245-AFCF-449AA66F11EE}" type="presParOf" srcId="{EF39305D-CB1C-464F-9F06-014B9782B6D2}" destId="{D0DD19B9-028D-4737-B45C-8055AEDF3998}" srcOrd="1" destOrd="0" presId="urn:microsoft.com/office/officeart/2005/8/layout/orgChart1"/>
    <dgm:cxn modelId="{B4C54983-E513-4463-A6EB-B882F0E20112}" type="presParOf" srcId="{D0DD19B9-028D-4737-B45C-8055AEDF3998}" destId="{B078E7E0-BC9D-4483-ACF9-3AB14E04603B}" srcOrd="0" destOrd="0" presId="urn:microsoft.com/office/officeart/2005/8/layout/orgChart1"/>
    <dgm:cxn modelId="{107C538B-C605-4BCB-B931-B3EDE1F08B7F}" type="presParOf" srcId="{D0DD19B9-028D-4737-B45C-8055AEDF3998}" destId="{5EEEA94B-2C8B-4B54-AB4B-6DC464BAF6A4}" srcOrd="1" destOrd="0" presId="urn:microsoft.com/office/officeart/2005/8/layout/orgChart1"/>
    <dgm:cxn modelId="{DB1E8DD1-1ED9-4140-96BD-6B8C958F4482}" type="presParOf" srcId="{5EEEA94B-2C8B-4B54-AB4B-6DC464BAF6A4}" destId="{AA6714A6-0476-446F-A495-F19A47737F5F}" srcOrd="0" destOrd="0" presId="urn:microsoft.com/office/officeart/2005/8/layout/orgChart1"/>
    <dgm:cxn modelId="{EDA38167-4BC9-4252-91A2-8E77DE31FE91}" type="presParOf" srcId="{AA6714A6-0476-446F-A495-F19A47737F5F}" destId="{325977A1-50D0-44C1-B01E-978DC18A395E}" srcOrd="0" destOrd="0" presId="urn:microsoft.com/office/officeart/2005/8/layout/orgChart1"/>
    <dgm:cxn modelId="{0FEE84B5-2B67-4C83-9E37-400EBB6CC4A7}" type="presParOf" srcId="{AA6714A6-0476-446F-A495-F19A47737F5F}" destId="{5500EDAD-962A-4452-B6DA-8A184CAF282B}" srcOrd="1" destOrd="0" presId="urn:microsoft.com/office/officeart/2005/8/layout/orgChart1"/>
    <dgm:cxn modelId="{1B505F5A-411C-4D79-BDCA-FC3659A5083D}" type="presParOf" srcId="{5EEEA94B-2C8B-4B54-AB4B-6DC464BAF6A4}" destId="{C9FA5BCE-75A5-4C46-94A2-E84B558A087B}" srcOrd="1" destOrd="0" presId="urn:microsoft.com/office/officeart/2005/8/layout/orgChart1"/>
    <dgm:cxn modelId="{A27006BD-CF34-4103-A588-F311E6C8FD3F}" type="presParOf" srcId="{5EEEA94B-2C8B-4B54-AB4B-6DC464BAF6A4}" destId="{F4062731-3D58-4539-AD67-FBDC23B54EE8}" srcOrd="2" destOrd="0" presId="urn:microsoft.com/office/officeart/2005/8/layout/orgChart1"/>
    <dgm:cxn modelId="{AAEA7EC9-0EF3-4AC9-920C-8CC210D63F86}" type="presParOf" srcId="{D0DD19B9-028D-4737-B45C-8055AEDF3998}" destId="{3243DC6F-D3CE-49AE-B3A7-C7744D6A3851}" srcOrd="2" destOrd="0" presId="urn:microsoft.com/office/officeart/2005/8/layout/orgChart1"/>
    <dgm:cxn modelId="{117EA9C0-AFDC-4AE7-ADFF-6C444B8831E0}" type="presParOf" srcId="{D0DD19B9-028D-4737-B45C-8055AEDF3998}" destId="{5A42CEE5-15F3-4C23-84C5-9EF2658E5021}" srcOrd="3" destOrd="0" presId="urn:microsoft.com/office/officeart/2005/8/layout/orgChart1"/>
    <dgm:cxn modelId="{93C3D3F1-A249-411D-A0CD-0BFC8C9175CD}" type="presParOf" srcId="{5A42CEE5-15F3-4C23-84C5-9EF2658E5021}" destId="{B52105EB-7676-4DB1-9B7E-583A55AE6F0A}" srcOrd="0" destOrd="0" presId="urn:microsoft.com/office/officeart/2005/8/layout/orgChart1"/>
    <dgm:cxn modelId="{A4CEDBB5-9647-46AD-97A6-8E44013D9460}" type="presParOf" srcId="{B52105EB-7676-4DB1-9B7E-583A55AE6F0A}" destId="{A77F709F-2390-49B8-99D8-8BBA7F561C6D}" srcOrd="0" destOrd="0" presId="urn:microsoft.com/office/officeart/2005/8/layout/orgChart1"/>
    <dgm:cxn modelId="{58B21F90-2C73-45C3-AF93-B4262AB7EEA2}" type="presParOf" srcId="{B52105EB-7676-4DB1-9B7E-583A55AE6F0A}" destId="{C3F59D27-B019-40BA-B9F4-51D809349664}" srcOrd="1" destOrd="0" presId="urn:microsoft.com/office/officeart/2005/8/layout/orgChart1"/>
    <dgm:cxn modelId="{8C7B4586-7381-47EB-BAFF-381A3B10B8B5}" type="presParOf" srcId="{5A42CEE5-15F3-4C23-84C5-9EF2658E5021}" destId="{F1742A37-9AC0-4B64-BF32-7F58CB3BB638}" srcOrd="1" destOrd="0" presId="urn:microsoft.com/office/officeart/2005/8/layout/orgChart1"/>
    <dgm:cxn modelId="{EBD3D079-7160-489B-B455-6C6E78FF66F8}" type="presParOf" srcId="{5A42CEE5-15F3-4C23-84C5-9EF2658E5021}" destId="{EFD2AB67-EEC4-4CFA-93A8-529160B77AC8}" srcOrd="2" destOrd="0" presId="urn:microsoft.com/office/officeart/2005/8/layout/orgChart1"/>
    <dgm:cxn modelId="{B4BE15CC-7D7F-445D-B21E-8FA734A4F923}" type="presParOf" srcId="{D0DD19B9-028D-4737-B45C-8055AEDF3998}" destId="{D5F37FA6-321A-453F-B5DB-C52DD979FCCD}" srcOrd="4" destOrd="0" presId="urn:microsoft.com/office/officeart/2005/8/layout/orgChart1"/>
    <dgm:cxn modelId="{64C67E45-5837-4C41-B05A-4D2018EC57D4}" type="presParOf" srcId="{D0DD19B9-028D-4737-B45C-8055AEDF3998}" destId="{27FCA903-CCEB-4743-AD2D-94416304AFE9}" srcOrd="5" destOrd="0" presId="urn:microsoft.com/office/officeart/2005/8/layout/orgChart1"/>
    <dgm:cxn modelId="{87160EDE-1F43-4AD8-9E79-6196A6F40864}" type="presParOf" srcId="{27FCA903-CCEB-4743-AD2D-94416304AFE9}" destId="{0006B8D6-4A91-4C44-B019-2D7D64BEF796}" srcOrd="0" destOrd="0" presId="urn:microsoft.com/office/officeart/2005/8/layout/orgChart1"/>
    <dgm:cxn modelId="{C4650212-9929-4A63-84EF-9C9E4466714F}" type="presParOf" srcId="{0006B8D6-4A91-4C44-B019-2D7D64BEF796}" destId="{E0F9BB2E-B0BD-4999-8860-E1629657FE1D}" srcOrd="0" destOrd="0" presId="urn:microsoft.com/office/officeart/2005/8/layout/orgChart1"/>
    <dgm:cxn modelId="{6DC1E582-F224-4B78-8993-503C8ED3228D}" type="presParOf" srcId="{0006B8D6-4A91-4C44-B019-2D7D64BEF796}" destId="{7D908A7F-27DB-4769-A0EB-8BA87838F48B}" srcOrd="1" destOrd="0" presId="urn:microsoft.com/office/officeart/2005/8/layout/orgChart1"/>
    <dgm:cxn modelId="{5C95DE10-2C45-474C-AA02-C4A3E8ECD693}" type="presParOf" srcId="{27FCA903-CCEB-4743-AD2D-94416304AFE9}" destId="{04280B00-E535-4FFF-89DD-69D703BB324C}" srcOrd="1" destOrd="0" presId="urn:microsoft.com/office/officeart/2005/8/layout/orgChart1"/>
    <dgm:cxn modelId="{92FF72A4-28F9-4A8C-87EC-6516CFBB0385}" type="presParOf" srcId="{27FCA903-CCEB-4743-AD2D-94416304AFE9}" destId="{1C3469F6-95B8-4959-90A1-6891BF1F8B8B}" srcOrd="2" destOrd="0" presId="urn:microsoft.com/office/officeart/2005/8/layout/orgChart1"/>
    <dgm:cxn modelId="{A0DF3A30-AE67-49EC-9434-FCC1053FECD1}" type="presParOf" srcId="{EF39305D-CB1C-464F-9F06-014B9782B6D2}" destId="{D7102F07-A0C4-47F5-8004-38B1FEC7E8C8}" srcOrd="2" destOrd="0" presId="urn:microsoft.com/office/officeart/2005/8/layout/orgChart1"/>
    <dgm:cxn modelId="{ABC61A45-7D9B-480A-9A94-AF4504FFF2C4}" type="presParOf" srcId="{473ADEA2-C212-4C48-AA12-A555A58E070C}" destId="{D00CE377-70CC-4DF9-8E30-3F7849E0BE01}" srcOrd="4" destOrd="0" presId="urn:microsoft.com/office/officeart/2005/8/layout/orgChart1"/>
    <dgm:cxn modelId="{A56D42BD-0659-49AB-A633-CDE2A346AD70}" type="presParOf" srcId="{473ADEA2-C212-4C48-AA12-A555A58E070C}" destId="{42E6D461-1452-4A19-96E5-79A2D5BA313D}" srcOrd="5" destOrd="0" presId="urn:microsoft.com/office/officeart/2005/8/layout/orgChart1"/>
    <dgm:cxn modelId="{F6021E7B-8542-4A3E-8914-532C966A4EB8}" type="presParOf" srcId="{42E6D461-1452-4A19-96E5-79A2D5BA313D}" destId="{77F9E3E4-479E-46A6-A21D-DF783C86766B}" srcOrd="0" destOrd="0" presId="urn:microsoft.com/office/officeart/2005/8/layout/orgChart1"/>
    <dgm:cxn modelId="{9E8931F4-36C1-4E94-845B-82AB1A337BCA}" type="presParOf" srcId="{77F9E3E4-479E-46A6-A21D-DF783C86766B}" destId="{B9C1DEFB-5BA0-4237-AA70-282FAAE78301}" srcOrd="0" destOrd="0" presId="urn:microsoft.com/office/officeart/2005/8/layout/orgChart1"/>
    <dgm:cxn modelId="{629B775A-A80A-4693-9271-20C5F9E157D9}" type="presParOf" srcId="{77F9E3E4-479E-46A6-A21D-DF783C86766B}" destId="{F0BDC965-AED8-4A03-8ACB-97C33136A9AA}" srcOrd="1" destOrd="0" presId="urn:microsoft.com/office/officeart/2005/8/layout/orgChart1"/>
    <dgm:cxn modelId="{91B8D01E-0112-4B75-9D4F-9D128DA9CB07}" type="presParOf" srcId="{42E6D461-1452-4A19-96E5-79A2D5BA313D}" destId="{0967514C-8FD7-432E-917B-289469D4F2F2}" srcOrd="1" destOrd="0" presId="urn:microsoft.com/office/officeart/2005/8/layout/orgChart1"/>
    <dgm:cxn modelId="{653A3C31-0149-434A-854D-1DD742B2B7E5}" type="presParOf" srcId="{42E6D461-1452-4A19-96E5-79A2D5BA313D}" destId="{A60284FD-D221-4701-AD7A-7F0D8898D6AA}" srcOrd="2" destOrd="0" presId="urn:microsoft.com/office/officeart/2005/8/layout/orgChart1"/>
    <dgm:cxn modelId="{6083C88F-AC22-4C35-BF2C-76B9D5B94824}" type="presParOf" srcId="{6492A40B-AD1D-4337-886A-1A7BA9AC96E7}" destId="{E7D38B78-9A6D-4E4A-9DDB-0CE3A875546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CC44B-BDB0-497D-B9B9-AA2A6E277130}">
      <dsp:nvSpPr>
        <dsp:cNvPr id="0" name=""/>
        <dsp:cNvSpPr/>
      </dsp:nvSpPr>
      <dsp:spPr>
        <a:xfrm>
          <a:off x="0" y="82083"/>
          <a:ext cx="6190459" cy="87395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West Valley City—Entitlement Jurisdiction</a:t>
          </a:r>
        </a:p>
      </dsp:txBody>
      <dsp:txXfrm>
        <a:off x="42663" y="124746"/>
        <a:ext cx="6105133" cy="788627"/>
      </dsp:txXfrm>
    </dsp:sp>
    <dsp:sp modelId="{605B0866-FB92-4165-A593-0AA1787F85F6}">
      <dsp:nvSpPr>
        <dsp:cNvPr id="0" name=""/>
        <dsp:cNvSpPr/>
      </dsp:nvSpPr>
      <dsp:spPr>
        <a:xfrm>
          <a:off x="0" y="1010066"/>
          <a:ext cx="6190459" cy="873953"/>
        </a:xfrm>
        <a:prstGeom prst="roundRect">
          <a:avLst/>
        </a:prstGeom>
        <a:solidFill>
          <a:schemeClr val="accent2">
            <a:hueOff val="-2188608"/>
            <a:satOff val="-1975"/>
            <a:lumOff val="-4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5-Year Consolidated Plan</a:t>
          </a:r>
        </a:p>
      </dsp:txBody>
      <dsp:txXfrm>
        <a:off x="42663" y="1052729"/>
        <a:ext cx="6105133" cy="788627"/>
      </dsp:txXfrm>
    </dsp:sp>
    <dsp:sp modelId="{AAD241B0-5E33-4684-B25E-11A01FFBD6FB}">
      <dsp:nvSpPr>
        <dsp:cNvPr id="0" name=""/>
        <dsp:cNvSpPr/>
      </dsp:nvSpPr>
      <dsp:spPr>
        <a:xfrm>
          <a:off x="0" y="1947379"/>
          <a:ext cx="6190459" cy="873953"/>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Annual Action Plan</a:t>
          </a:r>
        </a:p>
      </dsp:txBody>
      <dsp:txXfrm>
        <a:off x="42663" y="1990042"/>
        <a:ext cx="6105133" cy="788627"/>
      </dsp:txXfrm>
    </dsp:sp>
    <dsp:sp modelId="{CE590C5F-AEE1-479E-BA4C-B55CD470567C}">
      <dsp:nvSpPr>
        <dsp:cNvPr id="0" name=""/>
        <dsp:cNvSpPr/>
      </dsp:nvSpPr>
      <dsp:spPr>
        <a:xfrm>
          <a:off x="0" y="2884693"/>
          <a:ext cx="6190459" cy="873953"/>
        </a:xfrm>
        <a:prstGeom prst="roundRect">
          <a:avLst/>
        </a:prstGeom>
        <a:solidFill>
          <a:schemeClr val="accent2">
            <a:hueOff val="-6565823"/>
            <a:satOff val="-5925"/>
            <a:lumOff val="-13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Consolidated Annual Performance Report (CAPER)</a:t>
          </a:r>
        </a:p>
      </dsp:txBody>
      <dsp:txXfrm>
        <a:off x="42663" y="2927356"/>
        <a:ext cx="6105133" cy="788627"/>
      </dsp:txXfrm>
    </dsp:sp>
    <dsp:sp modelId="{4E1BAB8D-E073-4C07-9736-1BBC7A66A2CE}">
      <dsp:nvSpPr>
        <dsp:cNvPr id="0" name=""/>
        <dsp:cNvSpPr/>
      </dsp:nvSpPr>
      <dsp:spPr>
        <a:xfrm>
          <a:off x="0" y="3894759"/>
          <a:ext cx="6190459" cy="873953"/>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Citizen Participation Plan</a:t>
          </a:r>
        </a:p>
      </dsp:txBody>
      <dsp:txXfrm>
        <a:off x="42663" y="3937422"/>
        <a:ext cx="6105133" cy="788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CE377-70CC-4DF9-8E30-3F7849E0BE01}">
      <dsp:nvSpPr>
        <dsp:cNvPr id="0" name=""/>
        <dsp:cNvSpPr/>
      </dsp:nvSpPr>
      <dsp:spPr>
        <a:xfrm>
          <a:off x="4314825" y="709590"/>
          <a:ext cx="1708021" cy="296433"/>
        </a:xfrm>
        <a:custGeom>
          <a:avLst/>
          <a:gdLst/>
          <a:ahLst/>
          <a:cxnLst/>
          <a:rect l="0" t="0" r="0" b="0"/>
          <a:pathLst>
            <a:path>
              <a:moveTo>
                <a:pt x="0" y="0"/>
              </a:moveTo>
              <a:lnTo>
                <a:pt x="0" y="148216"/>
              </a:lnTo>
              <a:lnTo>
                <a:pt x="1708021" y="148216"/>
              </a:lnTo>
              <a:lnTo>
                <a:pt x="1708021" y="296433"/>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5F37FA6-321A-453F-B5DB-C52DD979FCCD}">
      <dsp:nvSpPr>
        <dsp:cNvPr id="0" name=""/>
        <dsp:cNvSpPr/>
      </dsp:nvSpPr>
      <dsp:spPr>
        <a:xfrm>
          <a:off x="3750189" y="1711818"/>
          <a:ext cx="211738" cy="2653785"/>
        </a:xfrm>
        <a:custGeom>
          <a:avLst/>
          <a:gdLst/>
          <a:ahLst/>
          <a:cxnLst/>
          <a:rect l="0" t="0" r="0" b="0"/>
          <a:pathLst>
            <a:path>
              <a:moveTo>
                <a:pt x="0" y="0"/>
              </a:moveTo>
              <a:lnTo>
                <a:pt x="0" y="2653785"/>
              </a:lnTo>
              <a:lnTo>
                <a:pt x="211738" y="2653785"/>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43DC6F-D3CE-49AE-B3A7-C7744D6A3851}">
      <dsp:nvSpPr>
        <dsp:cNvPr id="0" name=""/>
        <dsp:cNvSpPr/>
      </dsp:nvSpPr>
      <dsp:spPr>
        <a:xfrm>
          <a:off x="3750189" y="1711818"/>
          <a:ext cx="211738" cy="1651558"/>
        </a:xfrm>
        <a:custGeom>
          <a:avLst/>
          <a:gdLst/>
          <a:ahLst/>
          <a:cxnLst/>
          <a:rect l="0" t="0" r="0" b="0"/>
          <a:pathLst>
            <a:path>
              <a:moveTo>
                <a:pt x="0" y="0"/>
              </a:moveTo>
              <a:lnTo>
                <a:pt x="0" y="1651558"/>
              </a:lnTo>
              <a:lnTo>
                <a:pt x="211738" y="1651558"/>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78E7E0-BC9D-4483-ACF9-3AB14E04603B}">
      <dsp:nvSpPr>
        <dsp:cNvPr id="0" name=""/>
        <dsp:cNvSpPr/>
      </dsp:nvSpPr>
      <dsp:spPr>
        <a:xfrm>
          <a:off x="3750189" y="1711818"/>
          <a:ext cx="211738" cy="649330"/>
        </a:xfrm>
        <a:custGeom>
          <a:avLst/>
          <a:gdLst/>
          <a:ahLst/>
          <a:cxnLst/>
          <a:rect l="0" t="0" r="0" b="0"/>
          <a:pathLst>
            <a:path>
              <a:moveTo>
                <a:pt x="0" y="0"/>
              </a:moveTo>
              <a:lnTo>
                <a:pt x="0" y="649330"/>
              </a:lnTo>
              <a:lnTo>
                <a:pt x="211738" y="649330"/>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BCA2CF4-6C78-4B11-9F02-6082BB7947F6}">
      <dsp:nvSpPr>
        <dsp:cNvPr id="0" name=""/>
        <dsp:cNvSpPr/>
      </dsp:nvSpPr>
      <dsp:spPr>
        <a:xfrm>
          <a:off x="4269105" y="709590"/>
          <a:ext cx="91440" cy="296433"/>
        </a:xfrm>
        <a:custGeom>
          <a:avLst/>
          <a:gdLst/>
          <a:ahLst/>
          <a:cxnLst/>
          <a:rect l="0" t="0" r="0" b="0"/>
          <a:pathLst>
            <a:path>
              <a:moveTo>
                <a:pt x="45720" y="0"/>
              </a:moveTo>
              <a:lnTo>
                <a:pt x="45720" y="296433"/>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15F463B-3244-49F6-A6C1-CCEFD98B790F}">
      <dsp:nvSpPr>
        <dsp:cNvPr id="0" name=""/>
        <dsp:cNvSpPr/>
      </dsp:nvSpPr>
      <dsp:spPr>
        <a:xfrm>
          <a:off x="2042167" y="1711818"/>
          <a:ext cx="125998" cy="1550933"/>
        </a:xfrm>
        <a:custGeom>
          <a:avLst/>
          <a:gdLst/>
          <a:ahLst/>
          <a:cxnLst/>
          <a:rect l="0" t="0" r="0" b="0"/>
          <a:pathLst>
            <a:path>
              <a:moveTo>
                <a:pt x="0" y="0"/>
              </a:moveTo>
              <a:lnTo>
                <a:pt x="0" y="1550933"/>
              </a:lnTo>
              <a:lnTo>
                <a:pt x="125998" y="1550933"/>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D9DD19-0C0B-46BF-83B3-9C1FC0FE1091}">
      <dsp:nvSpPr>
        <dsp:cNvPr id="0" name=""/>
        <dsp:cNvSpPr/>
      </dsp:nvSpPr>
      <dsp:spPr>
        <a:xfrm>
          <a:off x="1922366" y="1711818"/>
          <a:ext cx="119801" cy="1548851"/>
        </a:xfrm>
        <a:custGeom>
          <a:avLst/>
          <a:gdLst/>
          <a:ahLst/>
          <a:cxnLst/>
          <a:rect l="0" t="0" r="0" b="0"/>
          <a:pathLst>
            <a:path>
              <a:moveTo>
                <a:pt x="119801" y="0"/>
              </a:moveTo>
              <a:lnTo>
                <a:pt x="119801" y="1548851"/>
              </a:lnTo>
              <a:lnTo>
                <a:pt x="0" y="154885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9DB29AF-0FC3-4E7F-BF30-E32C2209F83E}">
      <dsp:nvSpPr>
        <dsp:cNvPr id="0" name=""/>
        <dsp:cNvSpPr/>
      </dsp:nvSpPr>
      <dsp:spPr>
        <a:xfrm>
          <a:off x="2042167" y="1711818"/>
          <a:ext cx="125998" cy="670455"/>
        </a:xfrm>
        <a:custGeom>
          <a:avLst/>
          <a:gdLst/>
          <a:ahLst/>
          <a:cxnLst/>
          <a:rect l="0" t="0" r="0" b="0"/>
          <a:pathLst>
            <a:path>
              <a:moveTo>
                <a:pt x="0" y="0"/>
              </a:moveTo>
              <a:lnTo>
                <a:pt x="0" y="670455"/>
              </a:lnTo>
              <a:lnTo>
                <a:pt x="125998" y="670455"/>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6B63650-C52B-48DC-A043-9FB880967123}">
      <dsp:nvSpPr>
        <dsp:cNvPr id="0" name=""/>
        <dsp:cNvSpPr/>
      </dsp:nvSpPr>
      <dsp:spPr>
        <a:xfrm>
          <a:off x="1922380" y="1711818"/>
          <a:ext cx="119787" cy="668379"/>
        </a:xfrm>
        <a:custGeom>
          <a:avLst/>
          <a:gdLst/>
          <a:ahLst/>
          <a:cxnLst/>
          <a:rect l="0" t="0" r="0" b="0"/>
          <a:pathLst>
            <a:path>
              <a:moveTo>
                <a:pt x="119787" y="0"/>
              </a:moveTo>
              <a:lnTo>
                <a:pt x="119787" y="668379"/>
              </a:lnTo>
              <a:lnTo>
                <a:pt x="0" y="668379"/>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852A377-E2CA-49B7-8780-2047D4D2A74B}">
      <dsp:nvSpPr>
        <dsp:cNvPr id="0" name=""/>
        <dsp:cNvSpPr/>
      </dsp:nvSpPr>
      <dsp:spPr>
        <a:xfrm>
          <a:off x="2606803" y="709590"/>
          <a:ext cx="1708021" cy="296433"/>
        </a:xfrm>
        <a:custGeom>
          <a:avLst/>
          <a:gdLst/>
          <a:ahLst/>
          <a:cxnLst/>
          <a:rect l="0" t="0" r="0" b="0"/>
          <a:pathLst>
            <a:path>
              <a:moveTo>
                <a:pt x="1708021" y="0"/>
              </a:moveTo>
              <a:lnTo>
                <a:pt x="1708021" y="148216"/>
              </a:lnTo>
              <a:lnTo>
                <a:pt x="0" y="148216"/>
              </a:lnTo>
              <a:lnTo>
                <a:pt x="0" y="296433"/>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BEAE790-1F48-4E8C-ABFE-393BBA03A2DB}">
      <dsp:nvSpPr>
        <dsp:cNvPr id="0" name=""/>
        <dsp:cNvSpPr/>
      </dsp:nvSpPr>
      <dsp:spPr>
        <a:xfrm>
          <a:off x="2982984" y="3796"/>
          <a:ext cx="2663681" cy="705794"/>
        </a:xfrm>
        <a:prstGeom prst="rect">
          <a:avLst/>
        </a:prstGeom>
        <a:solidFill>
          <a:srgbClr val="DB6413"/>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National Objectives</a:t>
          </a:r>
        </a:p>
      </dsp:txBody>
      <dsp:txXfrm>
        <a:off x="2982984" y="3796"/>
        <a:ext cx="2663681" cy="705794"/>
      </dsp:txXfrm>
    </dsp:sp>
    <dsp:sp modelId="{7A6CD59A-B3C9-44CE-860A-9431638EBBDE}">
      <dsp:nvSpPr>
        <dsp:cNvPr id="0" name=""/>
        <dsp:cNvSpPr/>
      </dsp:nvSpPr>
      <dsp:spPr>
        <a:xfrm>
          <a:off x="1901009" y="1006023"/>
          <a:ext cx="1411588" cy="705794"/>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Low/Mod Income</a:t>
          </a:r>
        </a:p>
      </dsp:txBody>
      <dsp:txXfrm>
        <a:off x="1901009" y="1006023"/>
        <a:ext cx="1411588" cy="705794"/>
      </dsp:txXfrm>
    </dsp:sp>
    <dsp:sp modelId="{CABD1511-141C-4963-BD5D-30A6090FFCB6}">
      <dsp:nvSpPr>
        <dsp:cNvPr id="0" name=""/>
        <dsp:cNvSpPr/>
      </dsp:nvSpPr>
      <dsp:spPr>
        <a:xfrm>
          <a:off x="510792" y="2027300"/>
          <a:ext cx="1411588" cy="705794"/>
        </a:xfrm>
        <a:prstGeom prst="rect">
          <a:avLst/>
        </a:prstGeom>
        <a:solidFill>
          <a:srgbClr val="E9D455"/>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Area Benefit</a:t>
          </a:r>
        </a:p>
      </dsp:txBody>
      <dsp:txXfrm>
        <a:off x="510792" y="2027300"/>
        <a:ext cx="1411588" cy="705794"/>
      </dsp:txXfrm>
    </dsp:sp>
    <dsp:sp modelId="{39A6E1F0-DBE3-4F77-BF84-210EDB3BBE3C}">
      <dsp:nvSpPr>
        <dsp:cNvPr id="0" name=""/>
        <dsp:cNvSpPr/>
      </dsp:nvSpPr>
      <dsp:spPr>
        <a:xfrm>
          <a:off x="2168166" y="2029376"/>
          <a:ext cx="1411588" cy="705794"/>
        </a:xfrm>
        <a:prstGeom prst="rect">
          <a:avLst/>
        </a:prstGeom>
        <a:solidFill>
          <a:srgbClr val="E9D455"/>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Limited Clientele</a:t>
          </a:r>
        </a:p>
      </dsp:txBody>
      <dsp:txXfrm>
        <a:off x="2168166" y="2029376"/>
        <a:ext cx="1411588" cy="705794"/>
      </dsp:txXfrm>
    </dsp:sp>
    <dsp:sp modelId="{2705B319-EAC1-466F-9854-71E7F27B140E}">
      <dsp:nvSpPr>
        <dsp:cNvPr id="0" name=""/>
        <dsp:cNvSpPr/>
      </dsp:nvSpPr>
      <dsp:spPr>
        <a:xfrm>
          <a:off x="510778" y="2907772"/>
          <a:ext cx="1411588" cy="705794"/>
        </a:xfrm>
        <a:prstGeom prst="rect">
          <a:avLst/>
        </a:prstGeom>
        <a:solidFill>
          <a:srgbClr val="FFFF8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Housing</a:t>
          </a:r>
        </a:p>
      </dsp:txBody>
      <dsp:txXfrm>
        <a:off x="510778" y="2907772"/>
        <a:ext cx="1411588" cy="705794"/>
      </dsp:txXfrm>
    </dsp:sp>
    <dsp:sp modelId="{39BCF241-F61E-4902-A8B4-01A5CB80F9FC}">
      <dsp:nvSpPr>
        <dsp:cNvPr id="0" name=""/>
        <dsp:cNvSpPr/>
      </dsp:nvSpPr>
      <dsp:spPr>
        <a:xfrm>
          <a:off x="2168166" y="2909854"/>
          <a:ext cx="1411588" cy="705794"/>
        </a:xfrm>
        <a:prstGeom prst="rect">
          <a:avLst/>
        </a:prstGeom>
        <a:solidFill>
          <a:srgbClr val="FFFF8F"/>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Jobs</a:t>
          </a:r>
        </a:p>
      </dsp:txBody>
      <dsp:txXfrm>
        <a:off x="2168166" y="2909854"/>
        <a:ext cx="1411588" cy="705794"/>
      </dsp:txXfrm>
    </dsp:sp>
    <dsp:sp modelId="{5B67D4C3-1032-4FE3-B317-2B23336E3068}">
      <dsp:nvSpPr>
        <dsp:cNvPr id="0" name=""/>
        <dsp:cNvSpPr/>
      </dsp:nvSpPr>
      <dsp:spPr>
        <a:xfrm>
          <a:off x="3609030" y="1006023"/>
          <a:ext cx="1411588" cy="705794"/>
        </a:xfrm>
        <a:prstGeom prst="rect">
          <a:avLst/>
        </a:prstGeom>
        <a:solidFill>
          <a:srgbClr val="4472C4">
            <a:lumMod val="60000"/>
            <a:lumOff val="4000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solidFill>
              <a:latin typeface="Calibri" panose="020F0502020204030204"/>
              <a:ea typeface="+mn-ea"/>
              <a:cs typeface="+mn-cs"/>
            </a:rPr>
            <a:t>Slum/Blight</a:t>
          </a:r>
        </a:p>
      </dsp:txBody>
      <dsp:txXfrm>
        <a:off x="3609030" y="1006023"/>
        <a:ext cx="1411588" cy="705794"/>
      </dsp:txXfrm>
    </dsp:sp>
    <dsp:sp modelId="{325977A1-50D0-44C1-B01E-978DC18A395E}">
      <dsp:nvSpPr>
        <dsp:cNvPr id="0" name=""/>
        <dsp:cNvSpPr/>
      </dsp:nvSpPr>
      <dsp:spPr>
        <a:xfrm>
          <a:off x="3961927" y="2008251"/>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Area Basis</a:t>
          </a:r>
        </a:p>
      </dsp:txBody>
      <dsp:txXfrm>
        <a:off x="3961927" y="2008251"/>
        <a:ext cx="1411588" cy="705794"/>
      </dsp:txXfrm>
    </dsp:sp>
    <dsp:sp modelId="{A77F709F-2390-49B8-99D8-8BBA7F561C6D}">
      <dsp:nvSpPr>
        <dsp:cNvPr id="0" name=""/>
        <dsp:cNvSpPr/>
      </dsp:nvSpPr>
      <dsp:spPr>
        <a:xfrm>
          <a:off x="3961927" y="3010479"/>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solidFill>
              <a:latin typeface="Calibri" panose="020F0502020204030204"/>
              <a:ea typeface="+mn-ea"/>
              <a:cs typeface="+mn-cs"/>
            </a:rPr>
            <a:t>Spot Basis</a:t>
          </a:r>
        </a:p>
      </dsp:txBody>
      <dsp:txXfrm>
        <a:off x="3961927" y="3010479"/>
        <a:ext cx="1411588" cy="705794"/>
      </dsp:txXfrm>
    </dsp:sp>
    <dsp:sp modelId="{E0F9BB2E-B0BD-4999-8860-E1629657FE1D}">
      <dsp:nvSpPr>
        <dsp:cNvPr id="0" name=""/>
        <dsp:cNvSpPr/>
      </dsp:nvSpPr>
      <dsp:spPr>
        <a:xfrm>
          <a:off x="3961927" y="4012706"/>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solidFill>
              <a:latin typeface="Calibri" panose="020F0502020204030204"/>
              <a:ea typeface="+mn-ea"/>
              <a:cs typeface="+mn-cs"/>
            </a:rPr>
            <a:t>Urban Renewal</a:t>
          </a:r>
        </a:p>
      </dsp:txBody>
      <dsp:txXfrm>
        <a:off x="3961927" y="4012706"/>
        <a:ext cx="1411588" cy="705794"/>
      </dsp:txXfrm>
    </dsp:sp>
    <dsp:sp modelId="{B9C1DEFB-5BA0-4237-AA70-282FAAE78301}">
      <dsp:nvSpPr>
        <dsp:cNvPr id="0" name=""/>
        <dsp:cNvSpPr/>
      </dsp:nvSpPr>
      <dsp:spPr>
        <a:xfrm>
          <a:off x="5317052" y="1006023"/>
          <a:ext cx="1411588" cy="705794"/>
        </a:xfrm>
        <a:prstGeom prst="rect">
          <a:avLst/>
        </a:prstGeom>
        <a:solidFill>
          <a:schemeClr val="accent2">
            <a:lumMod val="40000"/>
            <a:lumOff val="60000"/>
          </a:scheme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Urgent Needs</a:t>
          </a:r>
        </a:p>
      </dsp:txBody>
      <dsp:txXfrm>
        <a:off x="5317052" y="1006023"/>
        <a:ext cx="1411588" cy="7057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B15086-06BC-4F78-B508-4E1F94CCB86B}" type="datetimeFigureOut">
              <a:rPr lang="en-US" smtClean="0"/>
              <a:t>7/26/2023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D4AFE6-52F8-436F-9DAC-607E2BE5A99D}" type="slidenum">
              <a:rPr lang="en-US" smtClean="0"/>
              <a:t>‹#›</a:t>
            </a:fld>
            <a:endParaRPr lang="en-US"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DA85BB-8327-437A-900F-6A3DB7A5ABC9}"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43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8D89FA6-8D64-42DE-8A02-4A6662349BFD}" type="datetime1">
              <a:rPr lang="en-US" smtClean="0"/>
              <a:t>7/26/2023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48511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07261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703979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33838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324196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8946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5E6C6-E680-4C09-9A82-6D6D4A458B45}"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23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7BBFA-E374-465F-B18D-F6CE71921593}"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879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C5687-D9F1-45E2-A621-A964456C9C51}"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86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FA0BC-E7BB-4D55-8710-E8474A66771E}"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618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A1C5-682A-4617-9A91-5759A79A935B}"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910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EFD0D0-99D2-4A10-AC62-6E2E6CF7A9EE}" type="datetime1">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86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7DEDF-EB2B-4F7F-B2DF-97C28C8FCBC9}" type="datetime1">
              <a:rPr lang="en-US" smtClean="0"/>
              <a:t>7/26/2023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574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780351-56D7-412F-9F2E-17819DF3B01D}" type="datetime1">
              <a:rPr lang="en-US" smtClean="0"/>
              <a:t>7/26/2023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41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F068B-C601-4124-944A-AED7D3FD7517}" type="datetime1">
              <a:rPr lang="en-US" smtClean="0"/>
              <a:t>7/26/2023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169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7A73-7818-460B-8F62-87CD8A1DAD1A}" type="datetime1">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6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CF8665-A302-4073-9097-DCE6BA8A5D14}" type="datetime1">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84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D89FA6-8D64-42DE-8A02-4A6662349BFD}" type="datetime1">
              <a:rPr lang="en-US" smtClean="0"/>
              <a:t>7/26/2023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79713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cfr.gov/on/2017-01-03/title-2/section-200.3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eggy.Daniel@wvc-u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descr="A close up of keyhole and key">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40000"/>
          </a:blip>
          <a:srcRect t="8271"/>
          <a:stretch/>
        </p:blipFill>
        <p:spPr>
          <a:xfrm>
            <a:off x="20" y="10"/>
            <a:ext cx="9968438" cy="6857990"/>
          </a:xfrm>
          <a:custGeom>
            <a:avLst/>
            <a:gdLst/>
            <a:ahLst/>
            <a:cxnLst/>
            <a:rect l="l" t="t" r="r" b="b"/>
            <a:pathLst>
              <a:path w="9968458" h="6858000">
                <a:moveTo>
                  <a:pt x="0" y="0"/>
                </a:moveTo>
                <a:lnTo>
                  <a:pt x="5439857" y="0"/>
                </a:lnTo>
                <a:lnTo>
                  <a:pt x="5458054" y="18202"/>
                </a:lnTo>
                <a:cubicBezTo>
                  <a:pt x="5667424" y="227618"/>
                  <a:pt x="6504903" y="1065283"/>
                  <a:pt x="9854818" y="4415942"/>
                </a:cubicBezTo>
                <a:cubicBezTo>
                  <a:pt x="10006338" y="4567496"/>
                  <a:pt x="10006338" y="4817889"/>
                  <a:pt x="9854818" y="4969443"/>
                </a:cubicBezTo>
                <a:cubicBezTo>
                  <a:pt x="9854818" y="4969443"/>
                  <a:pt x="9854818" y="4969443"/>
                  <a:pt x="7967712" y="6856969"/>
                </a:cubicBezTo>
                <a:lnTo>
                  <a:pt x="7966681" y="6858000"/>
                </a:lnTo>
                <a:lnTo>
                  <a:pt x="0" y="6858000"/>
                </a:lnTo>
                <a:close/>
              </a:path>
            </a:pathLst>
          </a:custGeom>
          <a:ln>
            <a:solidFill>
              <a:schemeClr val="tx2">
                <a:lumMod val="20000"/>
                <a:lumOff val="80000"/>
              </a:schemeClr>
            </a:solidFill>
          </a:ln>
        </p:spPr>
      </p:pic>
      <p:pic>
        <p:nvPicPr>
          <p:cNvPr id="10" name="Picture 9" descr="Logo&#10;&#10;Description automatically generated">
            <a:extLst>
              <a:ext uri="{FF2B5EF4-FFF2-40B4-BE49-F238E27FC236}">
                <a16:creationId xmlns:a16="http://schemas.microsoft.com/office/drawing/2014/main" id="{A51B023F-7F9A-47B6-93AA-5EE9959EBFB2}"/>
              </a:ext>
            </a:extLst>
          </p:cNvPr>
          <p:cNvPicPr>
            <a:picLocks noChangeAspect="1"/>
          </p:cNvPicPr>
          <p:nvPr/>
        </p:nvPicPr>
        <p:blipFill rotWithShape="1">
          <a:blip r:embed="rId3">
            <a:duotone>
              <a:schemeClr val="bg2">
                <a:shade val="45000"/>
                <a:satMod val="135000"/>
              </a:schemeClr>
              <a:prstClr val="white"/>
            </a:duotone>
            <a:alphaModFix amt="40000"/>
          </a:blip>
          <a:srcRect l="1503"/>
          <a:stretch/>
        </p:blipFill>
        <p:spPr>
          <a:xfrm>
            <a:off x="5433901" y="-5957"/>
            <a:ext cx="6754922" cy="6858000"/>
          </a:xfrm>
          <a:custGeom>
            <a:avLst/>
            <a:gdLst/>
            <a:ahLst/>
            <a:cxnLst/>
            <a:rect l="l" t="t" r="r" b="b"/>
            <a:pathLst>
              <a:path w="6754922" h="6858000">
                <a:moveTo>
                  <a:pt x="0" y="0"/>
                </a:moveTo>
                <a:lnTo>
                  <a:pt x="6754922" y="0"/>
                </a:lnTo>
                <a:lnTo>
                  <a:pt x="6754922" y="6858000"/>
                </a:lnTo>
                <a:lnTo>
                  <a:pt x="2538735" y="6858000"/>
                </a:lnTo>
                <a:lnTo>
                  <a:pt x="2760007" y="6636680"/>
                </a:lnTo>
                <a:cubicBezTo>
                  <a:pt x="4420917" y="4975400"/>
                  <a:pt x="4420917" y="4975400"/>
                  <a:pt x="4420917" y="4975400"/>
                </a:cubicBezTo>
                <a:cubicBezTo>
                  <a:pt x="4572437" y="4823846"/>
                  <a:pt x="4572437" y="4573453"/>
                  <a:pt x="4420917" y="4421899"/>
                </a:cubicBezTo>
                <a:cubicBezTo>
                  <a:pt x="1071002" y="1071240"/>
                  <a:pt x="233523" y="233575"/>
                  <a:pt x="24153" y="24159"/>
                </a:cubicBezTo>
                <a:close/>
              </a:path>
            </a:pathLst>
          </a:custGeom>
          <a:ln>
            <a:noFill/>
          </a:ln>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p:txBody>
          <a:bodyPr>
            <a:normAutofit/>
          </a:bodyPr>
          <a:lstStyle/>
          <a:p>
            <a:r>
              <a:rPr lang="en-US" dirty="0"/>
              <a:t>West Valley City </a:t>
            </a:r>
            <a:br>
              <a:rPr lang="en-US" dirty="0"/>
            </a:br>
            <a:r>
              <a:rPr lang="en-US" dirty="0"/>
              <a:t>Subrecipient Training</a:t>
            </a:r>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p:txBody>
          <a:bodyPr>
            <a:normAutofit/>
          </a:bodyPr>
          <a:lstStyle/>
          <a:p>
            <a:pPr>
              <a:lnSpc>
                <a:spcPct val="90000"/>
              </a:lnSpc>
            </a:pPr>
            <a:r>
              <a:rPr lang="en-US" dirty="0">
                <a:solidFill>
                  <a:schemeClr val="tx1"/>
                </a:solidFill>
              </a:rPr>
              <a:t>July 2023</a:t>
            </a:r>
          </a:p>
          <a:p>
            <a:pPr>
              <a:lnSpc>
                <a:spcPct val="90000"/>
              </a:lnSpc>
            </a:pPr>
            <a:r>
              <a:rPr lang="en-US" dirty="0">
                <a:solidFill>
                  <a:schemeClr val="tx1"/>
                </a:solidFill>
              </a:rPr>
              <a:t>Peggy Daniel and Phil Keeve</a:t>
            </a:r>
          </a:p>
        </p:txBody>
      </p:sp>
    </p:spTree>
    <p:extLst>
      <p:ext uri="{BB962C8B-B14F-4D97-AF65-F5344CB8AC3E}">
        <p14:creationId xmlns:p14="http://schemas.microsoft.com/office/powerpoint/2010/main" val="385731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77B8-3659-45D1-8981-566BAF3C87DA}"/>
              </a:ext>
            </a:extLst>
          </p:cNvPr>
          <p:cNvSpPr>
            <a:spLocks noGrp="1"/>
          </p:cNvSpPr>
          <p:nvPr>
            <p:ph type="title"/>
          </p:nvPr>
        </p:nvSpPr>
        <p:spPr>
          <a:xfrm>
            <a:off x="575225" y="523430"/>
            <a:ext cx="4625822" cy="3356361"/>
          </a:xfrm>
        </p:spPr>
        <p:txBody>
          <a:bodyPr>
            <a:normAutofit/>
          </a:bodyPr>
          <a:lstStyle/>
          <a:p>
            <a:pPr algn="r"/>
            <a:r>
              <a:rPr lang="en-US" sz="5200" cap="all" dirty="0"/>
              <a:t>DETERMINING ELIGIBILITY</a:t>
            </a:r>
          </a:p>
        </p:txBody>
      </p:sp>
      <p:sp>
        <p:nvSpPr>
          <p:cNvPr id="3" name="Content Placeholder 2">
            <a:extLst>
              <a:ext uri="{FF2B5EF4-FFF2-40B4-BE49-F238E27FC236}">
                <a16:creationId xmlns:a16="http://schemas.microsoft.com/office/drawing/2014/main" id="{35A9F32F-48EA-46BD-A5C1-6E6773DC0356}"/>
              </a:ext>
            </a:extLst>
          </p:cNvPr>
          <p:cNvSpPr>
            <a:spLocks noGrp="1"/>
          </p:cNvSpPr>
          <p:nvPr>
            <p:ph idx="1"/>
          </p:nvPr>
        </p:nvSpPr>
        <p:spPr>
          <a:xfrm>
            <a:off x="5593336" y="1187821"/>
            <a:ext cx="5085184" cy="4482357"/>
          </a:xfrm>
        </p:spPr>
        <p:txBody>
          <a:bodyPr>
            <a:normAutofit/>
          </a:bodyPr>
          <a:lstStyle/>
          <a:p>
            <a:pPr marL="0" marR="0" indent="0" eaLnBrk="0" hangingPunct="0">
              <a:lnSpc>
                <a:spcPct val="107000"/>
              </a:lnSpc>
              <a:spcBef>
                <a:spcPts val="0"/>
              </a:spcBef>
              <a:spcAft>
                <a:spcPts val="0"/>
              </a:spcAft>
              <a:buNone/>
            </a:pPr>
            <a:r>
              <a:rPr lang="en-US" sz="2800" b="1" dirty="0">
                <a:solidFill>
                  <a:schemeClr val="tx1"/>
                </a:solidFill>
                <a:effectLst/>
                <a:ea typeface="Calibri" panose="020F0502020204030204" pitchFamily="34" charset="0"/>
              </a:rPr>
              <a:t>Public Service </a:t>
            </a:r>
            <a:r>
              <a:rPr lang="en-US" sz="2800" b="1" dirty="0">
                <a:solidFill>
                  <a:schemeClr val="tx1"/>
                </a:solidFill>
                <a:ea typeface="Calibri" panose="020F0502020204030204" pitchFamily="34" charset="0"/>
              </a:rPr>
              <a:t>A</a:t>
            </a:r>
            <a:r>
              <a:rPr lang="en-US" sz="2800" b="1" dirty="0">
                <a:solidFill>
                  <a:schemeClr val="tx1"/>
                </a:solidFill>
                <a:effectLst/>
                <a:ea typeface="Calibri" panose="020F0502020204030204" pitchFamily="34" charset="0"/>
              </a:rPr>
              <a:t>ctivities </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Low-Mod Area Benefit (LMA)</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Limited Clientele (LMC)</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The distinguishing factor: will services be offered to </a:t>
            </a:r>
            <a:r>
              <a:rPr lang="en-US" sz="2800" b="1" i="1" dirty="0">
                <a:solidFill>
                  <a:schemeClr val="tx1"/>
                </a:solidFill>
                <a:effectLst/>
                <a:ea typeface="Calibri" panose="020F0502020204030204" pitchFamily="34" charset="0"/>
              </a:rPr>
              <a:t>all </a:t>
            </a:r>
            <a:r>
              <a:rPr lang="en-US" sz="2800" dirty="0">
                <a:solidFill>
                  <a:schemeClr val="tx1"/>
                </a:solidFill>
                <a:effectLst/>
                <a:ea typeface="Calibri" panose="020F0502020204030204" pitchFamily="34" charset="0"/>
              </a:rPr>
              <a:t>residents of a particular area? </a:t>
            </a:r>
            <a:r>
              <a:rPr lang="en-US" sz="2800" dirty="0">
                <a:solidFill>
                  <a:schemeClr val="tx1"/>
                </a:solidFill>
                <a:ea typeface="Calibri" panose="020F0502020204030204" pitchFamily="34" charset="0"/>
              </a:rPr>
              <a:t>O</a:t>
            </a:r>
            <a:r>
              <a:rPr lang="en-US" sz="2800" dirty="0">
                <a:solidFill>
                  <a:schemeClr val="tx1"/>
                </a:solidFill>
                <a:effectLst/>
                <a:ea typeface="Calibri" panose="020F0502020204030204" pitchFamily="34" charset="0"/>
              </a:rPr>
              <a:t>r to a </a:t>
            </a:r>
            <a:r>
              <a:rPr lang="en-US" sz="2800" b="1" i="1" dirty="0">
                <a:solidFill>
                  <a:schemeClr val="tx1"/>
                </a:solidFill>
                <a:effectLst/>
                <a:ea typeface="Calibri" panose="020F0502020204030204" pitchFamily="34" charset="0"/>
              </a:rPr>
              <a:t>particular group</a:t>
            </a:r>
            <a:r>
              <a:rPr lang="en-US" sz="2800" dirty="0">
                <a:solidFill>
                  <a:schemeClr val="tx1"/>
                </a:solidFill>
                <a:effectLst/>
                <a:ea typeface="Calibri" panose="020F0502020204030204" pitchFamily="34" charset="0"/>
              </a:rPr>
              <a:t> of residents?</a:t>
            </a:r>
            <a:endParaRPr lang="en-US" sz="28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BB9AD213-7E50-34AB-7988-8CEE1A4848E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46230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981B-7DB9-49FE-83B1-77388278EEB8}"/>
              </a:ext>
            </a:extLst>
          </p:cNvPr>
          <p:cNvSpPr>
            <a:spLocks noGrp="1"/>
          </p:cNvSpPr>
          <p:nvPr>
            <p:ph type="title"/>
          </p:nvPr>
        </p:nvSpPr>
        <p:spPr>
          <a:xfrm>
            <a:off x="897061" y="1472099"/>
            <a:ext cx="10916248" cy="1736496"/>
          </a:xfrm>
          <a:ln w="19050">
            <a:noFill/>
          </a:ln>
        </p:spPr>
        <p:txBody>
          <a:bodyPr anchor="t">
            <a:normAutofit fontScale="90000"/>
          </a:bodyPr>
          <a:lstStyle/>
          <a:p>
            <a:pPr marL="24765" marR="0" eaLnBrk="0" hangingPunct="0">
              <a:spcBef>
                <a:spcPts val="0"/>
              </a:spcBef>
              <a:spcAft>
                <a:spcPts val="0"/>
              </a:spcAft>
            </a:pPr>
            <a:r>
              <a:rPr lang="en-US" sz="2700" cap="none" dirty="0">
                <a:effectLst/>
                <a:latin typeface="+mn-lt"/>
                <a:ea typeface="Calibri" panose="020F0502020204030204" pitchFamily="34" charset="0"/>
              </a:rPr>
              <a:t>The definition of a low- or moderate-income person or household is having an income equal to or less than the Section 8 lower income limits</a:t>
            </a:r>
            <a:r>
              <a:rPr lang="en-US" sz="2700" cap="none" dirty="0">
                <a:latin typeface="+mn-lt"/>
                <a:ea typeface="Calibri" panose="020F0502020204030204" pitchFamily="34" charset="0"/>
              </a:rPr>
              <a:t> </a:t>
            </a:r>
            <a:r>
              <a:rPr lang="en-US" sz="2700" cap="none" dirty="0">
                <a:effectLst/>
                <a:latin typeface="+mn-lt"/>
                <a:ea typeface="Calibri" panose="020F0502020204030204" pitchFamily="34" charset="0"/>
              </a:rPr>
              <a:t>established by HUD. The current HUD income limits for West Valley City are listed below:</a:t>
            </a:r>
            <a:br>
              <a:rPr lang="en-US" sz="1800" dirty="0">
                <a:effectLst/>
                <a:latin typeface="+mn-lt"/>
                <a:ea typeface="Times New Roman" panose="02020603050405020304" pitchFamily="18" charset="0"/>
              </a:rPr>
            </a:br>
            <a:endParaRPr lang="en-US" dirty="0">
              <a:latin typeface="+mn-lt"/>
            </a:endParaRPr>
          </a:p>
        </p:txBody>
      </p:sp>
      <p:graphicFrame>
        <p:nvGraphicFramePr>
          <p:cNvPr id="4" name="Content Placeholder 3">
            <a:extLst>
              <a:ext uri="{FF2B5EF4-FFF2-40B4-BE49-F238E27FC236}">
                <a16:creationId xmlns:a16="http://schemas.microsoft.com/office/drawing/2014/main" id="{6CE88CC1-CFA1-4EC8-A8E3-FFF767771F1B}"/>
              </a:ext>
            </a:extLst>
          </p:cNvPr>
          <p:cNvGraphicFramePr>
            <a:graphicFrameLocks noGrp="1"/>
          </p:cNvGraphicFramePr>
          <p:nvPr>
            <p:ph idx="1"/>
            <p:extLst>
              <p:ext uri="{D42A27DB-BD31-4B8C-83A1-F6EECF244321}">
                <p14:modId xmlns:p14="http://schemas.microsoft.com/office/powerpoint/2010/main" val="2341163360"/>
              </p:ext>
            </p:extLst>
          </p:nvPr>
        </p:nvGraphicFramePr>
        <p:xfrm>
          <a:off x="2522375" y="2992692"/>
          <a:ext cx="7371300" cy="2892491"/>
        </p:xfrm>
        <a:graphic>
          <a:graphicData uri="http://schemas.openxmlformats.org/drawingml/2006/table">
            <a:tbl>
              <a:tblPr firstRow="1" firstCol="1" bandRow="1">
                <a:tableStyleId>{5C22544A-7EE6-4342-B048-85BDC9FD1C3A}</a:tableStyleId>
              </a:tblPr>
              <a:tblGrid>
                <a:gridCol w="1133562">
                  <a:extLst>
                    <a:ext uri="{9D8B030D-6E8A-4147-A177-3AD203B41FA5}">
                      <a16:colId xmlns:a16="http://schemas.microsoft.com/office/drawing/2014/main" val="1036872600"/>
                    </a:ext>
                  </a:extLst>
                </a:gridCol>
                <a:gridCol w="740346">
                  <a:extLst>
                    <a:ext uri="{9D8B030D-6E8A-4147-A177-3AD203B41FA5}">
                      <a16:colId xmlns:a16="http://schemas.microsoft.com/office/drawing/2014/main" val="1201565429"/>
                    </a:ext>
                  </a:extLst>
                </a:gridCol>
                <a:gridCol w="740346">
                  <a:extLst>
                    <a:ext uri="{9D8B030D-6E8A-4147-A177-3AD203B41FA5}">
                      <a16:colId xmlns:a16="http://schemas.microsoft.com/office/drawing/2014/main" val="895731015"/>
                    </a:ext>
                  </a:extLst>
                </a:gridCol>
                <a:gridCol w="740346">
                  <a:extLst>
                    <a:ext uri="{9D8B030D-6E8A-4147-A177-3AD203B41FA5}">
                      <a16:colId xmlns:a16="http://schemas.microsoft.com/office/drawing/2014/main" val="2634684916"/>
                    </a:ext>
                  </a:extLst>
                </a:gridCol>
                <a:gridCol w="740346">
                  <a:extLst>
                    <a:ext uri="{9D8B030D-6E8A-4147-A177-3AD203B41FA5}">
                      <a16:colId xmlns:a16="http://schemas.microsoft.com/office/drawing/2014/main" val="2496195053"/>
                    </a:ext>
                  </a:extLst>
                </a:gridCol>
                <a:gridCol w="740346">
                  <a:extLst>
                    <a:ext uri="{9D8B030D-6E8A-4147-A177-3AD203B41FA5}">
                      <a16:colId xmlns:a16="http://schemas.microsoft.com/office/drawing/2014/main" val="831434148"/>
                    </a:ext>
                  </a:extLst>
                </a:gridCol>
                <a:gridCol w="740346">
                  <a:extLst>
                    <a:ext uri="{9D8B030D-6E8A-4147-A177-3AD203B41FA5}">
                      <a16:colId xmlns:a16="http://schemas.microsoft.com/office/drawing/2014/main" val="1393605614"/>
                    </a:ext>
                  </a:extLst>
                </a:gridCol>
                <a:gridCol w="915445">
                  <a:extLst>
                    <a:ext uri="{9D8B030D-6E8A-4147-A177-3AD203B41FA5}">
                      <a16:colId xmlns:a16="http://schemas.microsoft.com/office/drawing/2014/main" val="1830769889"/>
                    </a:ext>
                  </a:extLst>
                </a:gridCol>
                <a:gridCol w="880217">
                  <a:extLst>
                    <a:ext uri="{9D8B030D-6E8A-4147-A177-3AD203B41FA5}">
                      <a16:colId xmlns:a16="http://schemas.microsoft.com/office/drawing/2014/main" val="34062252"/>
                    </a:ext>
                  </a:extLst>
                </a:gridCol>
              </a:tblGrid>
              <a:tr h="277723">
                <a:tc gridSpan="9">
                  <a:txBody>
                    <a:bodyPr/>
                    <a:lstStyle/>
                    <a:p>
                      <a:pPr marL="0" marR="0" algn="ctr" eaLnBrk="0" hangingPunct="0">
                        <a:lnSpc>
                          <a:spcPts val="1290"/>
                        </a:lnSpc>
                        <a:spcBef>
                          <a:spcPts val="0"/>
                        </a:spcBef>
                        <a:spcAft>
                          <a:spcPts val="0"/>
                        </a:spcAft>
                      </a:pPr>
                      <a:r>
                        <a:rPr lang="en-US" sz="1600" dirty="0">
                          <a:effectLst/>
                        </a:rPr>
                        <a:t>2023-2024 CDBG Income Limits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5582853"/>
                  </a:ext>
                </a:extLst>
              </a:tr>
              <a:tr h="603408">
                <a:tc>
                  <a:txBody>
                    <a:bodyPr/>
                    <a:lstStyle/>
                    <a:p>
                      <a:pPr marL="0" marR="0" algn="ctr" eaLnBrk="0" hangingPunct="0">
                        <a:lnSpc>
                          <a:spcPts val="1290"/>
                        </a:lnSpc>
                        <a:spcBef>
                          <a:spcPts val="0"/>
                        </a:spcBef>
                        <a:spcAft>
                          <a:spcPts val="0"/>
                        </a:spcAft>
                      </a:pPr>
                      <a:r>
                        <a:rPr lang="en-US" sz="1400" dirty="0">
                          <a:effectLst/>
                        </a:rPr>
                        <a:t>Household Number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dirty="0">
                          <a:effectLst/>
                        </a:rPr>
                        <a:t>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dirty="0">
                          <a:effectLst/>
                        </a:rPr>
                        <a: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57984532"/>
                  </a:ext>
                </a:extLst>
              </a:tr>
              <a:tr h="804544">
                <a:tc>
                  <a:txBody>
                    <a:bodyPr/>
                    <a:lstStyle/>
                    <a:p>
                      <a:pPr marL="0" marR="0" algn="ctr" eaLnBrk="0" hangingPunct="0">
                        <a:lnSpc>
                          <a:spcPts val="1290"/>
                        </a:lnSpc>
                        <a:spcBef>
                          <a:spcPts val="0"/>
                        </a:spcBef>
                        <a:spcAft>
                          <a:spcPts val="0"/>
                        </a:spcAft>
                      </a:pPr>
                      <a:r>
                        <a:rPr lang="en-US" sz="1200">
                          <a:effectLst/>
                        </a:rPr>
                        <a:t>Extremely Low-Income 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$22,300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$25,450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$28,650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$31,800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$34,350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$36,900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$39,450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$42,000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58564449"/>
                  </a:ext>
                </a:extLst>
              </a:tr>
              <a:tr h="603408">
                <a:tc>
                  <a:txBody>
                    <a:bodyPr/>
                    <a:lstStyle/>
                    <a:p>
                      <a:pPr marL="0" marR="0" algn="ctr" eaLnBrk="0" hangingPunct="0">
                        <a:lnSpc>
                          <a:spcPts val="1290"/>
                        </a:lnSpc>
                        <a:spcBef>
                          <a:spcPts val="0"/>
                        </a:spcBef>
                        <a:spcAft>
                          <a:spcPts val="0"/>
                        </a:spcAft>
                      </a:pPr>
                      <a:r>
                        <a:rPr lang="en-US" sz="1200">
                          <a:effectLst/>
                        </a:rPr>
                        <a:t>Low Income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$37,100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$42,400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$47,700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$53,000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$57,250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$61,500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$65,750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$70,000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94810800"/>
                  </a:ext>
                </a:extLst>
              </a:tr>
              <a:tr h="603408">
                <a:tc>
                  <a:txBody>
                    <a:bodyPr/>
                    <a:lstStyle/>
                    <a:p>
                      <a:pPr marL="0" marR="0" algn="ctr" eaLnBrk="0" hangingPunct="0">
                        <a:lnSpc>
                          <a:spcPts val="1290"/>
                        </a:lnSpc>
                        <a:spcBef>
                          <a:spcPts val="0"/>
                        </a:spcBef>
                        <a:spcAft>
                          <a:spcPts val="0"/>
                        </a:spcAft>
                      </a:pPr>
                      <a:r>
                        <a:rPr lang="en-US" sz="1200">
                          <a:effectLst/>
                        </a:rPr>
                        <a:t>Moderate Income 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$59,400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$67,850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$76,350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$84,800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$91,600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$98,400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$105,200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$111,950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17240075"/>
                  </a:ext>
                </a:extLst>
              </a:tr>
            </a:tbl>
          </a:graphicData>
        </a:graphic>
      </p:graphicFrame>
      <p:sp>
        <p:nvSpPr>
          <p:cNvPr id="5" name="TextBox 4">
            <a:extLst>
              <a:ext uri="{FF2B5EF4-FFF2-40B4-BE49-F238E27FC236}">
                <a16:creationId xmlns:a16="http://schemas.microsoft.com/office/drawing/2014/main" id="{38877442-B45D-4AD3-B4DA-385C3A3A50E9}"/>
              </a:ext>
            </a:extLst>
          </p:cNvPr>
          <p:cNvSpPr txBox="1"/>
          <p:nvPr/>
        </p:nvSpPr>
        <p:spPr>
          <a:xfrm>
            <a:off x="1551817" y="666919"/>
            <a:ext cx="10836184" cy="584775"/>
          </a:xfrm>
          <a:prstGeom prst="rect">
            <a:avLst/>
          </a:prstGeom>
          <a:noFill/>
        </p:spPr>
        <p:txBody>
          <a:bodyPr wrap="square" rtlCol="0">
            <a:spAutoFit/>
          </a:bodyPr>
          <a:lstStyle/>
          <a:p>
            <a:r>
              <a:rPr lang="en-US" sz="3200" dirty="0"/>
              <a:t>BENEFIT TO LOW/MODERATE INCOME INDIVIDUALS</a:t>
            </a:r>
          </a:p>
        </p:txBody>
      </p:sp>
      <p:pic>
        <p:nvPicPr>
          <p:cNvPr id="7" name="Picture 6">
            <a:extLst>
              <a:ext uri="{FF2B5EF4-FFF2-40B4-BE49-F238E27FC236}">
                <a16:creationId xmlns:a16="http://schemas.microsoft.com/office/drawing/2014/main" id="{ECDD5F8B-C169-924E-3F65-1F68641513C2}"/>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71672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96862" y="477159"/>
            <a:ext cx="3620558" cy="1905445"/>
          </a:xfrm>
        </p:spPr>
        <p:txBody>
          <a:bodyPr>
            <a:noAutofit/>
          </a:bodyPr>
          <a:lstStyle/>
          <a:p>
            <a:pPr algn="r"/>
            <a:r>
              <a:rPr lang="en-US" sz="5400" cap="all" dirty="0"/>
              <a:t>Area</a:t>
            </a:r>
            <a:r>
              <a:rPr lang="en-US" sz="4800" cap="all" dirty="0"/>
              <a:t> </a:t>
            </a:r>
            <a:r>
              <a:rPr lang="en-US" sz="5400" cap="all" dirty="0"/>
              <a:t>Benefit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423001" y="1245438"/>
            <a:ext cx="6723447" cy="4367124"/>
          </a:xfrm>
        </p:spPr>
        <p:txBody>
          <a:bodyPr>
            <a:normAutofit lnSpcReduction="10000"/>
          </a:bodyPr>
          <a:lstStyle/>
          <a:p>
            <a:pPr marL="0" marR="0" indent="0" eaLnBrk="0" hangingPunct="0">
              <a:lnSpc>
                <a:spcPct val="90000"/>
              </a:lnSpc>
              <a:spcBef>
                <a:spcPts val="0"/>
              </a:spcBef>
              <a:spcAft>
                <a:spcPts val="0"/>
              </a:spcAft>
              <a:buNone/>
            </a:pPr>
            <a:r>
              <a:rPr lang="en-US" sz="2000" dirty="0">
                <a:solidFill>
                  <a:schemeClr val="tx1"/>
                </a:solidFill>
                <a:effectLst/>
                <a:ea typeface="Calibri" panose="020F0502020204030204" pitchFamily="34" charset="0"/>
              </a:rPr>
              <a:t>Low-Mod Area Benefit activities must be available to </a:t>
            </a:r>
            <a:r>
              <a:rPr lang="en-US" sz="2000" b="1" i="1" dirty="0">
                <a:solidFill>
                  <a:schemeClr val="tx1"/>
                </a:solidFill>
                <a:effectLst/>
                <a:highlight>
                  <a:srgbClr val="FF0000"/>
                </a:highlight>
                <a:ea typeface="Calibri" panose="020F0502020204030204" pitchFamily="34" charset="0"/>
              </a:rPr>
              <a:t>all </a:t>
            </a:r>
            <a:r>
              <a:rPr lang="en-US" sz="2000" dirty="0">
                <a:solidFill>
                  <a:schemeClr val="tx1"/>
                </a:solidFill>
                <a:effectLst/>
                <a:highlight>
                  <a:srgbClr val="FF0000"/>
                </a:highlight>
                <a:ea typeface="Calibri" panose="020F0502020204030204" pitchFamily="34" charset="0"/>
              </a:rPr>
              <a:t>residents of an area where at least 51% of residents are LMI. </a:t>
            </a:r>
            <a:r>
              <a:rPr lang="en-US" sz="2000" dirty="0">
                <a:solidFill>
                  <a:schemeClr val="tx1"/>
                </a:solidFill>
                <a:effectLst/>
                <a:ea typeface="Calibri" panose="020F0502020204030204" pitchFamily="34" charset="0"/>
              </a:rPr>
              <a:t>The area must be clearly defined and primarily residential. Required documentation of this objective consist of:</a:t>
            </a:r>
            <a:endParaRPr lang="en-US" sz="2000" dirty="0">
              <a:solidFill>
                <a:schemeClr val="tx1"/>
              </a:solidFill>
              <a:effectLst/>
              <a:ea typeface="Times New Roman" panose="02020603050405020304" pitchFamily="18" charset="0"/>
            </a:endParaRPr>
          </a:p>
          <a:p>
            <a:pPr>
              <a:lnSpc>
                <a:spcPct val="90000"/>
              </a:lnSpc>
              <a:buFont typeface="Wingdings 3" panose="05040102010807070707" pitchFamily="18" charset="2"/>
              <a:buChar char=""/>
            </a:pPr>
            <a:endParaRPr lang="en-US" sz="1500" dirty="0">
              <a:solidFill>
                <a:schemeClr val="tx1"/>
              </a:solidFill>
              <a:effectLst/>
              <a:ea typeface="Times New Roman" panose="02020603050405020304" pitchFamily="18" charset="0"/>
            </a:endParaRPr>
          </a:p>
          <a:p>
            <a:pPr lvl="1"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1800" spc="-10" dirty="0">
                <a:solidFill>
                  <a:schemeClr val="tx1"/>
                </a:solidFill>
                <a:effectLst/>
                <a:ea typeface="Calibri" panose="020F0502020204030204" pitchFamily="34" charset="0"/>
              </a:rPr>
              <a:t>Maintain records of the boundaries of the service area.</a:t>
            </a:r>
            <a:endParaRPr lang="en-US" sz="1800" spc="-10" dirty="0">
              <a:solidFill>
                <a:schemeClr val="tx1"/>
              </a:solidFill>
              <a:effectLst/>
              <a:ea typeface="Times New Roman" panose="02020603050405020304" pitchFamily="18" charset="0"/>
            </a:endParaRPr>
          </a:p>
          <a:p>
            <a:pPr lvl="1"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1800" spc="-10" dirty="0">
                <a:solidFill>
                  <a:schemeClr val="tx1"/>
                </a:solidFill>
                <a:effectLst/>
                <a:ea typeface="Calibri" panose="020F0502020204030204" pitchFamily="34" charset="0"/>
              </a:rPr>
              <a:t>Document that the area is primarily residential (e.g., zoning map);</a:t>
            </a:r>
            <a:r>
              <a:rPr lang="en-US" sz="1800" spc="-30" dirty="0">
                <a:solidFill>
                  <a:schemeClr val="tx1"/>
                </a:solidFill>
                <a:effectLst/>
                <a:ea typeface="Calibri" panose="020F0502020204030204" pitchFamily="34" charset="0"/>
              </a:rPr>
              <a:t> </a:t>
            </a:r>
            <a:r>
              <a:rPr lang="en-US" sz="1800" spc="-10" dirty="0">
                <a:solidFill>
                  <a:schemeClr val="tx1"/>
                </a:solidFill>
                <a:effectLst/>
                <a:ea typeface="Calibri" panose="020F0502020204030204" pitchFamily="34" charset="0"/>
              </a:rPr>
              <a:t>and</a:t>
            </a:r>
            <a:endParaRPr lang="en-US" sz="1800" spc="-10" dirty="0">
              <a:solidFill>
                <a:schemeClr val="tx1"/>
              </a:solidFill>
              <a:effectLst/>
              <a:ea typeface="Times New Roman" panose="02020603050405020304" pitchFamily="18" charset="0"/>
            </a:endParaRPr>
          </a:p>
          <a:p>
            <a:pPr lvl="1"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1800" spc="-10" dirty="0">
                <a:solidFill>
                  <a:schemeClr val="tx1"/>
                </a:solidFill>
                <a:effectLst/>
                <a:ea typeface="Calibri" panose="020F0502020204030204" pitchFamily="34" charset="0"/>
              </a:rPr>
              <a:t>Document the income characteristics of households in the service area (e.g., Census Data)</a:t>
            </a:r>
          </a:p>
          <a:p>
            <a:pPr lvl="1"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1800" spc="-10" dirty="0">
                <a:solidFill>
                  <a:schemeClr val="tx1"/>
                </a:solidFill>
                <a:ea typeface="Times New Roman" panose="02020603050405020304" pitchFamily="18" charset="0"/>
              </a:rPr>
              <a:t>Typical Activities</a:t>
            </a:r>
          </a:p>
          <a:p>
            <a:pPr lvl="2"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1800" spc="-10" dirty="0">
                <a:solidFill>
                  <a:schemeClr val="tx1"/>
                </a:solidFill>
                <a:effectLst/>
                <a:ea typeface="Times New Roman" panose="02020603050405020304" pitchFamily="18" charset="0"/>
              </a:rPr>
              <a:t>Construction</a:t>
            </a:r>
          </a:p>
          <a:p>
            <a:pPr lvl="2"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1800" spc="-10" dirty="0">
                <a:solidFill>
                  <a:schemeClr val="tx1"/>
                </a:solidFill>
                <a:ea typeface="Times New Roman" panose="02020603050405020304" pitchFamily="18" charset="0"/>
              </a:rPr>
              <a:t>Graffiti abatement</a:t>
            </a:r>
          </a:p>
          <a:p>
            <a:pPr lvl="2"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1800" spc="-10" dirty="0">
                <a:solidFill>
                  <a:schemeClr val="tx1"/>
                </a:solidFill>
                <a:effectLst/>
                <a:ea typeface="Times New Roman" panose="02020603050405020304" pitchFamily="18" charset="0"/>
              </a:rPr>
              <a:t>Community facilities</a:t>
            </a:r>
          </a:p>
          <a:p>
            <a:pPr lvl="2"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1800" spc="-10" dirty="0">
                <a:solidFill>
                  <a:schemeClr val="tx1"/>
                </a:solidFill>
                <a:ea typeface="Times New Roman" panose="02020603050405020304" pitchFamily="18" charset="0"/>
              </a:rPr>
              <a:t>Construction of w</a:t>
            </a:r>
            <a:r>
              <a:rPr lang="en-US" sz="1800" spc="-10" dirty="0">
                <a:solidFill>
                  <a:schemeClr val="tx1"/>
                </a:solidFill>
                <a:effectLst/>
                <a:ea typeface="Times New Roman" panose="02020603050405020304" pitchFamily="18" charset="0"/>
              </a:rPr>
              <a:t>ater and sewer line improvements</a:t>
            </a:r>
          </a:p>
          <a:p>
            <a:pPr eaLnBrk="0" hangingPunct="0">
              <a:lnSpc>
                <a:spcPct val="90000"/>
              </a:lnSpc>
              <a:spcBef>
                <a:spcPts val="0"/>
              </a:spcBef>
              <a:spcAft>
                <a:spcPts val="0"/>
              </a:spcAft>
              <a:buFont typeface="Arial" panose="020B0604020202020204" pitchFamily="34" charset="0"/>
              <a:buChar char="•"/>
              <a:tabLst>
                <a:tab pos="2971800" algn="ctr"/>
                <a:tab pos="5943600" algn="r"/>
              </a:tabLst>
            </a:pPr>
            <a:endParaRPr lang="en-US" sz="1500" b="1" dirty="0">
              <a:solidFill>
                <a:schemeClr val="tx1"/>
              </a:solidFill>
              <a:effectLst/>
              <a:ea typeface="Calibri" panose="020F0502020204030204" pitchFamily="34" charset="0"/>
              <a:cs typeface="Times New Roman" panose="02020603050405020304" pitchFamily="18" charset="0"/>
            </a:endParaRPr>
          </a:p>
          <a:p>
            <a:pPr marL="457200" lvl="1" indent="0" eaLnBrk="0" hangingPunct="0">
              <a:lnSpc>
                <a:spcPct val="90000"/>
              </a:lnSpc>
              <a:spcBef>
                <a:spcPts val="0"/>
              </a:spcBef>
              <a:spcAft>
                <a:spcPts val="0"/>
              </a:spcAft>
              <a:buNone/>
              <a:tabLst>
                <a:tab pos="2971800" algn="ctr"/>
                <a:tab pos="5943600" algn="r"/>
                <a:tab pos="521335" algn="l"/>
                <a:tab pos="2971800" algn="ctr"/>
                <a:tab pos="5943600" algn="r"/>
              </a:tabLst>
            </a:pPr>
            <a:endParaRPr lang="en-US" sz="1500" dirty="0">
              <a:solidFill>
                <a:schemeClr val="tx1"/>
              </a:solidFill>
              <a:cs typeface="Calibri" panose="020F0502020204030204" pitchFamily="34" charset="0"/>
            </a:endParaRPr>
          </a:p>
        </p:txBody>
      </p:sp>
      <p:pic>
        <p:nvPicPr>
          <p:cNvPr id="4" name="Picture 3">
            <a:extLst>
              <a:ext uri="{FF2B5EF4-FFF2-40B4-BE49-F238E27FC236}">
                <a16:creationId xmlns:a16="http://schemas.microsoft.com/office/drawing/2014/main" id="{69086BB1-3C57-D5A0-09BB-0B3B202324AA}"/>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74057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5" name="Content Placeholder 14" descr="Diagram&#10;&#10;Description automatically generated">
            <a:extLst>
              <a:ext uri="{FF2B5EF4-FFF2-40B4-BE49-F238E27FC236}">
                <a16:creationId xmlns:a16="http://schemas.microsoft.com/office/drawing/2014/main" id="{3C2CAC74-F72D-4FCB-88B0-C5A954168C4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0433" y="333286"/>
            <a:ext cx="10178041" cy="6323888"/>
          </a:xfrm>
          <a:prstGeom prst="rect">
            <a:avLst/>
          </a:prstGeom>
        </p:spPr>
      </p:pic>
      <p:pic>
        <p:nvPicPr>
          <p:cNvPr id="2" name="Picture 1">
            <a:extLst>
              <a:ext uri="{FF2B5EF4-FFF2-40B4-BE49-F238E27FC236}">
                <a16:creationId xmlns:a16="http://schemas.microsoft.com/office/drawing/2014/main" id="{DAECCC44-A0F8-EA3F-FD7C-321339094246}"/>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33477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444506" y="-1214021"/>
            <a:ext cx="3594169" cy="4892040"/>
          </a:xfrm>
        </p:spPr>
        <p:txBody>
          <a:bodyPr>
            <a:normAutofit/>
          </a:bodyPr>
          <a:lstStyle/>
          <a:p>
            <a:pPr algn="r"/>
            <a:r>
              <a:rPr lang="en-US" sz="5400" dirty="0"/>
              <a:t>LIMITED CLIENTELE</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440914" y="592802"/>
            <a:ext cx="6853805" cy="5439359"/>
          </a:xfrm>
        </p:spPr>
        <p:txBody>
          <a:bodyPr>
            <a:normAutofit lnSpcReduction="10000"/>
          </a:bodyPr>
          <a:lstStyle/>
          <a:p>
            <a:pPr marL="0" indent="0">
              <a:lnSpc>
                <a:spcPct val="90000"/>
              </a:lnSpc>
              <a:spcBef>
                <a:spcPts val="0"/>
              </a:spcBef>
              <a:buNone/>
            </a:pPr>
            <a:r>
              <a:rPr lang="en-US" sz="2000" dirty="0">
                <a:solidFill>
                  <a:schemeClr val="tx1"/>
                </a:solidFill>
                <a:effectLst/>
                <a:ea typeface="Calibri" panose="020F0502020204030204" pitchFamily="34" charset="0"/>
              </a:rPr>
              <a:t>Low-Mod Income Limited Clientele (LMC) is an activity which provides benefits to a specific group of persons. </a:t>
            </a:r>
            <a:r>
              <a:rPr lang="en-US" sz="2000" dirty="0">
                <a:solidFill>
                  <a:schemeClr val="tx1"/>
                </a:solidFill>
                <a:effectLst/>
                <a:highlight>
                  <a:srgbClr val="FF0000"/>
                </a:highlight>
                <a:ea typeface="Calibri" panose="020F0502020204030204" pitchFamily="34" charset="0"/>
              </a:rPr>
              <a:t>At least 51% of the beneficiaries of the activity must be Low-Mod income persons. </a:t>
            </a:r>
            <a:r>
              <a:rPr lang="en-US" sz="2000" dirty="0">
                <a:solidFill>
                  <a:schemeClr val="tx1"/>
                </a:solidFill>
                <a:effectLst/>
                <a:ea typeface="Calibri" panose="020F0502020204030204" pitchFamily="34" charset="0"/>
              </a:rPr>
              <a:t>To qualify under LMC, a client must meet one of the following tests:</a:t>
            </a:r>
          </a:p>
          <a:p>
            <a:pPr marL="0" indent="0">
              <a:lnSpc>
                <a:spcPct val="90000"/>
              </a:lnSpc>
              <a:buNone/>
            </a:pPr>
            <a:endParaRPr lang="en-US" sz="2000" dirty="0">
              <a:solidFill>
                <a:schemeClr val="tx1"/>
              </a:solidFill>
              <a:effectLst/>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r>
              <a:rPr lang="en-US" sz="2000" b="1" spc="-10" dirty="0">
                <a:solidFill>
                  <a:schemeClr val="tx1"/>
                </a:solidFill>
                <a:effectLst/>
                <a:ea typeface="Calibri" panose="020F0502020204030204" pitchFamily="34" charset="0"/>
                <a:cs typeface="Times New Roman" panose="02020603050405020304" pitchFamily="18" charset="0"/>
              </a:rPr>
              <a:t>Test 1-Limited Clientele Based on Presumed</a:t>
            </a:r>
            <a:r>
              <a:rPr lang="en-US" sz="2000" b="1" spc="10" dirty="0">
                <a:solidFill>
                  <a:schemeClr val="tx1"/>
                </a:solidFill>
                <a:effectLst/>
                <a:ea typeface="Calibri" panose="020F0502020204030204" pitchFamily="34" charset="0"/>
                <a:cs typeface="Times New Roman" panose="02020603050405020304" pitchFamily="18" charset="0"/>
              </a:rPr>
              <a:t> </a:t>
            </a:r>
            <a:r>
              <a:rPr lang="en-US" sz="2000" b="1" spc="-10" dirty="0">
                <a:solidFill>
                  <a:schemeClr val="tx1"/>
                </a:solidFill>
                <a:effectLst/>
                <a:ea typeface="Calibri" panose="020F0502020204030204" pitchFamily="34" charset="0"/>
                <a:cs typeface="Times New Roman" panose="02020603050405020304" pitchFamily="18" charset="0"/>
              </a:rPr>
              <a:t>Benefit </a:t>
            </a:r>
          </a:p>
          <a:p>
            <a:pPr marL="457200" marR="0" lvl="1" indent="0" eaLnBrk="0" hangingPunct="0">
              <a:spcBef>
                <a:spcPts val="0"/>
              </a:spcBef>
              <a:spcAft>
                <a:spcPts val="0"/>
              </a:spcAft>
              <a:buNone/>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Clients who are generally </a:t>
            </a:r>
            <a:r>
              <a:rPr lang="en-US" sz="2000" i="1" dirty="0">
                <a:solidFill>
                  <a:schemeClr val="tx1"/>
                </a:solidFill>
                <a:effectLst/>
                <a:highlight>
                  <a:srgbClr val="FF0000"/>
                </a:highlight>
                <a:ea typeface="Calibri" panose="020F0502020204030204" pitchFamily="34" charset="0"/>
                <a:cs typeface="Times New Roman" panose="02020603050405020304" pitchFamily="18" charset="0"/>
              </a:rPr>
              <a:t>presumed </a:t>
            </a:r>
            <a:r>
              <a:rPr lang="en-US" sz="2000" dirty="0">
                <a:solidFill>
                  <a:schemeClr val="tx1"/>
                </a:solidFill>
                <a:effectLst/>
                <a:highlight>
                  <a:srgbClr val="FF0000"/>
                </a:highlight>
                <a:ea typeface="Calibri" panose="020F0502020204030204" pitchFamily="34" charset="0"/>
                <a:cs typeface="Times New Roman" panose="02020603050405020304" pitchFamily="18" charset="0"/>
              </a:rPr>
              <a:t>by HUD</a:t>
            </a:r>
            <a:r>
              <a:rPr lang="en-US" sz="2000" dirty="0">
                <a:solidFill>
                  <a:schemeClr val="tx1"/>
                </a:solidFill>
                <a:effectLst/>
                <a:ea typeface="Calibri" panose="020F0502020204030204" pitchFamily="34" charset="0"/>
                <a:cs typeface="Times New Roman" panose="02020603050405020304" pitchFamily="18" charset="0"/>
              </a:rPr>
              <a:t> to be principally LMI persons. These include:</a:t>
            </a:r>
          </a:p>
          <a:p>
            <a:pPr marL="457200" marR="0" lvl="1" indent="0" eaLnBrk="0" hangingPunct="0">
              <a:spcBef>
                <a:spcPts val="0"/>
              </a:spcBef>
              <a:spcAft>
                <a:spcPts val="0"/>
              </a:spcAft>
              <a:buNone/>
              <a:tabLst>
                <a:tab pos="2971800" algn="ctr"/>
                <a:tab pos="5943600" algn="r"/>
                <a:tab pos="521335" algn="l"/>
                <a:tab pos="2971800" algn="ctr"/>
                <a:tab pos="5943600" algn="r"/>
              </a:tabLst>
            </a:pPr>
            <a:endParaRPr lang="en-US" sz="2000" dirty="0">
              <a:solidFill>
                <a:schemeClr val="tx1"/>
              </a:solidFill>
              <a:effectLst/>
              <a:ea typeface="Calibri" panose="020F0502020204030204" pitchFamily="34" charset="0"/>
              <a:cs typeface="Times New Roman" panose="02020603050405020304" pitchFamily="18" charset="0"/>
            </a:endParaRP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Abused children</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Elderly</a:t>
            </a:r>
            <a:r>
              <a:rPr lang="en-US" sz="2000" spc="-25" dirty="0">
                <a:solidFill>
                  <a:schemeClr val="tx1"/>
                </a:solidFill>
                <a:effectLst/>
                <a:ea typeface="Calibri" panose="020F0502020204030204" pitchFamily="34" charset="0"/>
                <a:cs typeface="Times New Roman" panose="02020603050405020304" pitchFamily="18" charset="0"/>
              </a:rPr>
              <a:t> </a:t>
            </a:r>
            <a:r>
              <a:rPr lang="en-US" sz="2000" dirty="0">
                <a:solidFill>
                  <a:schemeClr val="tx1"/>
                </a:solidFill>
                <a:effectLst/>
                <a:ea typeface="Calibri" panose="020F0502020204030204" pitchFamily="34" charset="0"/>
                <a:cs typeface="Times New Roman" panose="02020603050405020304" pitchFamily="18" charset="0"/>
              </a:rPr>
              <a:t>persons 62 years of age</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Domestic violence survivors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Homeless</a:t>
            </a:r>
            <a:r>
              <a:rPr lang="en-US" sz="2000" spc="-5" dirty="0">
                <a:solidFill>
                  <a:schemeClr val="tx1"/>
                </a:solidFill>
                <a:effectLst/>
                <a:ea typeface="Calibri" panose="020F0502020204030204" pitchFamily="34" charset="0"/>
                <a:cs typeface="Times New Roman" panose="02020603050405020304" pitchFamily="18" charset="0"/>
              </a:rPr>
              <a:t> </a:t>
            </a:r>
            <a:r>
              <a:rPr lang="en-US" sz="2000" dirty="0">
                <a:solidFill>
                  <a:schemeClr val="tx1"/>
                </a:solidFill>
                <a:effectLst/>
                <a:ea typeface="Calibri" panose="020F0502020204030204" pitchFamily="34" charset="0"/>
                <a:cs typeface="Times New Roman" panose="02020603050405020304" pitchFamily="18" charset="0"/>
              </a:rPr>
              <a:t>persons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Illiterate adults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Persons living with</a:t>
            </a:r>
            <a:r>
              <a:rPr lang="en-US" sz="2000" spc="-10" dirty="0">
                <a:solidFill>
                  <a:schemeClr val="tx1"/>
                </a:solidFill>
                <a:effectLst/>
                <a:ea typeface="Calibri" panose="020F0502020204030204" pitchFamily="34" charset="0"/>
                <a:cs typeface="Times New Roman" panose="02020603050405020304" pitchFamily="18" charset="0"/>
              </a:rPr>
              <a:t> </a:t>
            </a:r>
            <a:r>
              <a:rPr lang="en-US" sz="2000" dirty="0">
                <a:solidFill>
                  <a:schemeClr val="tx1"/>
                </a:solidFill>
                <a:effectLst/>
                <a:ea typeface="Calibri" panose="020F0502020204030204" pitchFamily="34" charset="0"/>
                <a:cs typeface="Times New Roman" panose="02020603050405020304" pitchFamily="18" charset="0"/>
              </a:rPr>
              <a:t>AIDS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Migrant farm workers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Times New Roman" panose="02020603050405020304" pitchFamily="18" charset="0"/>
                <a:cs typeface="Times New Roman" panose="02020603050405020304" pitchFamily="18" charset="0"/>
              </a:rPr>
              <a:t>Severely disabled persons; HUD defined</a:t>
            </a:r>
          </a:p>
          <a:p>
            <a:pPr marL="0" indent="0" eaLnBrk="0" hangingPunct="0">
              <a:spcBef>
                <a:spcPts val="0"/>
              </a:spcBef>
              <a:spcAft>
                <a:spcPts val="0"/>
              </a:spcAft>
              <a:buNone/>
              <a:tabLst>
                <a:tab pos="2971800" algn="ctr"/>
                <a:tab pos="5943600" algn="r"/>
              </a:tabLst>
            </a:pPr>
            <a:endParaRPr lang="en-US" b="1" dirty="0">
              <a:solidFill>
                <a:schemeClr val="tx1"/>
              </a:solidFill>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9438390-7CA7-C398-1B86-74A939C22757}"/>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4802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07161" y="525995"/>
            <a:ext cx="3594169" cy="2211225"/>
          </a:xfrm>
        </p:spPr>
        <p:txBody>
          <a:bodyPr>
            <a:normAutofit/>
          </a:bodyPr>
          <a:lstStyle/>
          <a:p>
            <a:pPr algn="r"/>
            <a:r>
              <a:rPr lang="en-US" sz="5400" dirty="0"/>
              <a:t>LIMITED CLIENTELE</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3921497" y="325073"/>
            <a:ext cx="7269018" cy="6402898"/>
          </a:xfrm>
        </p:spPr>
        <p:txBody>
          <a:bodyPr>
            <a:normAutofit/>
          </a:bodyPr>
          <a:lstStyle/>
          <a:p>
            <a:pPr marL="0" indent="0" eaLnBrk="0" hangingPunct="0">
              <a:spcBef>
                <a:spcPts val="0"/>
              </a:spcBef>
              <a:spcAft>
                <a:spcPts val="0"/>
              </a:spcAft>
              <a:buNone/>
              <a:tabLst>
                <a:tab pos="2971800" algn="ctr"/>
                <a:tab pos="5943600" algn="r"/>
              </a:tabLst>
            </a:pPr>
            <a:r>
              <a:rPr lang="en-US" sz="2400" b="1" dirty="0">
                <a:solidFill>
                  <a:schemeClr val="tx1"/>
                </a:solidFill>
                <a:effectLst/>
                <a:ea typeface="Calibri" panose="020F0502020204030204" pitchFamily="34" charset="0"/>
                <a:cs typeface="Times New Roman" panose="02020603050405020304" pitchFamily="18" charset="0"/>
              </a:rPr>
              <a:t>Records to be maintained for </a:t>
            </a:r>
            <a:r>
              <a:rPr lang="en-US" sz="2400" b="1" i="1" dirty="0">
                <a:solidFill>
                  <a:schemeClr val="tx1"/>
                </a:solidFill>
                <a:effectLst/>
                <a:ea typeface="Calibri" panose="020F0502020204030204" pitchFamily="34" charset="0"/>
                <a:cs typeface="Times New Roman" panose="02020603050405020304" pitchFamily="18" charset="0"/>
              </a:rPr>
              <a:t>presumed</a:t>
            </a:r>
            <a:r>
              <a:rPr lang="en-US" sz="2400" b="1" dirty="0">
                <a:solidFill>
                  <a:schemeClr val="tx1"/>
                </a:solidFill>
                <a:effectLst/>
                <a:ea typeface="Calibri" panose="020F0502020204030204" pitchFamily="34" charset="0"/>
                <a:cs typeface="Times New Roman" panose="02020603050405020304" pitchFamily="18" charset="0"/>
              </a:rPr>
              <a:t> benefit: </a:t>
            </a:r>
            <a:endParaRPr lang="en-US" sz="2400" b="1" dirty="0">
              <a:solidFill>
                <a:schemeClr val="tx1"/>
              </a:solidFill>
              <a:ea typeface="Calibri" panose="020F0502020204030204" pitchFamily="34" charset="0"/>
              <a:cs typeface="Times New Roman" panose="02020603050405020304" pitchFamily="18" charset="0"/>
            </a:endParaRPr>
          </a:p>
          <a:p>
            <a:pPr marL="0" indent="0" eaLnBrk="0" hangingPunct="0">
              <a:spcBef>
                <a:spcPts val="0"/>
              </a:spcBef>
              <a:spcAft>
                <a:spcPts val="0"/>
              </a:spcAft>
              <a:buNone/>
              <a:tabLst>
                <a:tab pos="2971800" algn="ctr"/>
                <a:tab pos="5943600" algn="r"/>
              </a:tabLst>
            </a:pPr>
            <a:r>
              <a:rPr lang="en-US" sz="2400" dirty="0">
                <a:solidFill>
                  <a:schemeClr val="tx1"/>
                </a:solidFill>
                <a:effectLst/>
                <a:ea typeface="Calibri" panose="020F0502020204030204" pitchFamily="34" charset="0"/>
                <a:cs typeface="Times New Roman" panose="02020603050405020304" pitchFamily="18" charset="0"/>
              </a:rPr>
              <a:t>Subrecipients must collect and retain documentation showing that the activity is designed to be used </a:t>
            </a:r>
            <a:r>
              <a:rPr lang="en-US" sz="2400" dirty="0">
                <a:solidFill>
                  <a:schemeClr val="tx1"/>
                </a:solidFill>
                <a:effectLst/>
                <a:highlight>
                  <a:srgbClr val="FF0000"/>
                </a:highlight>
                <a:ea typeface="Calibri" panose="020F0502020204030204" pitchFamily="34" charset="0"/>
                <a:cs typeface="Times New Roman" panose="02020603050405020304" pitchFamily="18" charset="0"/>
              </a:rPr>
              <a:t>exclusively by one of these presumed low-income groups. </a:t>
            </a:r>
            <a:r>
              <a:rPr lang="en-US" sz="2400" dirty="0">
                <a:solidFill>
                  <a:schemeClr val="tx1"/>
                </a:solidFill>
                <a:effectLst/>
                <a:ea typeface="Calibri" panose="020F0502020204030204" pitchFamily="34" charset="0"/>
                <a:cs typeface="Times New Roman" panose="02020603050405020304" pitchFamily="18" charset="0"/>
              </a:rPr>
              <a:t>Examples of source documentation include but not limited to:</a:t>
            </a:r>
          </a:p>
          <a:p>
            <a:pPr lvl="1" eaLnBrk="0" hangingPunct="0">
              <a:lnSpc>
                <a:spcPct val="107000"/>
              </a:lnSpc>
              <a:spcBef>
                <a:spcPts val="0"/>
              </a:spcBef>
              <a:spcAft>
                <a:spcPts val="0"/>
              </a:spcAft>
              <a:buSzPct val="100000"/>
              <a:buFont typeface="Wingdings 3" panose="05040102010807070707" pitchFamily="18" charset="2"/>
              <a:buChar char=""/>
              <a:tabLst>
                <a:tab pos="978535" algn="l"/>
              </a:tabLst>
            </a:pPr>
            <a:r>
              <a:rPr lang="en-US" sz="2400" spc="-10" dirty="0">
                <a:solidFill>
                  <a:schemeClr val="tx1"/>
                </a:solidFill>
                <a:effectLst/>
                <a:ea typeface="Calibri" panose="020F0502020204030204" pitchFamily="34" charset="0"/>
              </a:rPr>
              <a:t>Abused children – referral documenting “abused child</a:t>
            </a:r>
            <a:r>
              <a:rPr lang="en-US" sz="2400" spc="5" dirty="0">
                <a:solidFill>
                  <a:schemeClr val="tx1"/>
                </a:solidFill>
                <a:effectLst/>
                <a:ea typeface="Calibri" panose="020F0502020204030204" pitchFamily="34" charset="0"/>
              </a:rPr>
              <a:t> </a:t>
            </a:r>
            <a:r>
              <a:rPr lang="en-US" sz="2400" spc="-10" dirty="0">
                <a:solidFill>
                  <a:schemeClr val="tx1"/>
                </a:solidFill>
                <a:effectLst/>
                <a:ea typeface="Calibri" panose="020F0502020204030204" pitchFamily="34" charset="0"/>
              </a:rPr>
              <a:t>status”</a:t>
            </a:r>
            <a:endParaRPr lang="en-US" sz="2400" spc="-10" dirty="0">
              <a:solidFill>
                <a:schemeClr val="tx1"/>
              </a:solidFill>
              <a:effectLst/>
              <a:ea typeface="Times New Roman" panose="02020603050405020304" pitchFamily="18" charset="0"/>
            </a:endParaRPr>
          </a:p>
          <a:p>
            <a:pPr lvl="1" eaLnBrk="0" hangingPunct="0">
              <a:lnSpc>
                <a:spcPct val="107000"/>
              </a:lnSpc>
              <a:spcBef>
                <a:spcPts val="0"/>
              </a:spcBef>
              <a:spcAft>
                <a:spcPts val="0"/>
              </a:spcAft>
              <a:buSzPct val="100000"/>
              <a:buFont typeface="Wingdings 3" panose="05040102010807070707" pitchFamily="18" charset="2"/>
              <a:buChar char=""/>
              <a:tabLst>
                <a:tab pos="978535" algn="l"/>
              </a:tabLst>
            </a:pPr>
            <a:r>
              <a:rPr lang="en-US" sz="2400" spc="-10" dirty="0">
                <a:solidFill>
                  <a:schemeClr val="tx1"/>
                </a:solidFill>
                <a:effectLst/>
                <a:ea typeface="Calibri" panose="020F0502020204030204" pitchFamily="34" charset="0"/>
              </a:rPr>
              <a:t>Seniors – copy of ID, driver’s </a:t>
            </a:r>
            <a:r>
              <a:rPr lang="en-US" sz="2400" spc="-10" dirty="0">
                <a:solidFill>
                  <a:schemeClr val="tx1"/>
                </a:solidFill>
                <a:ea typeface="Calibri" panose="020F0502020204030204" pitchFamily="34" charset="0"/>
              </a:rPr>
              <a:t>l</a:t>
            </a:r>
            <a:r>
              <a:rPr lang="en-US" sz="2400" spc="-10" dirty="0">
                <a:solidFill>
                  <a:schemeClr val="tx1"/>
                </a:solidFill>
                <a:effectLst/>
                <a:ea typeface="Calibri" panose="020F0502020204030204" pitchFamily="34" charset="0"/>
              </a:rPr>
              <a:t>icense, or Social Security Award Letter</a:t>
            </a:r>
            <a:endParaRPr lang="en-US" sz="2400" spc="-10" dirty="0">
              <a:solidFill>
                <a:schemeClr val="tx1"/>
              </a:solidFill>
              <a:effectLst/>
              <a:ea typeface="Times New Roman" panose="02020603050405020304" pitchFamily="18" charset="0"/>
            </a:endParaRPr>
          </a:p>
          <a:p>
            <a:pPr lvl="1" eaLnBrk="0" hangingPunct="0">
              <a:lnSpc>
                <a:spcPct val="107000"/>
              </a:lnSpc>
              <a:spcBef>
                <a:spcPts val="0"/>
              </a:spcBef>
              <a:spcAft>
                <a:spcPts val="0"/>
              </a:spcAft>
              <a:buSzPct val="100000"/>
              <a:buFont typeface="Wingdings 3" panose="05040102010807070707" pitchFamily="18" charset="2"/>
              <a:buChar char=""/>
              <a:tabLst>
                <a:tab pos="978535" algn="l"/>
              </a:tabLst>
            </a:pPr>
            <a:r>
              <a:rPr lang="en-US" sz="2400" spc="-10" dirty="0">
                <a:solidFill>
                  <a:schemeClr val="tx1"/>
                </a:solidFill>
                <a:effectLst/>
                <a:ea typeface="Calibri" panose="020F0502020204030204" pitchFamily="34" charset="0"/>
              </a:rPr>
              <a:t>Disabled – receipt of disability check or SSDI award letter, or a doctor’s</a:t>
            </a:r>
            <a:r>
              <a:rPr lang="en-US" sz="2400" spc="-55" dirty="0">
                <a:solidFill>
                  <a:schemeClr val="tx1"/>
                </a:solidFill>
                <a:effectLst/>
                <a:ea typeface="Calibri" panose="020F0502020204030204" pitchFamily="34" charset="0"/>
              </a:rPr>
              <a:t> </a:t>
            </a:r>
            <a:r>
              <a:rPr lang="en-US" sz="2400" spc="-10" dirty="0">
                <a:solidFill>
                  <a:schemeClr val="tx1"/>
                </a:solidFill>
                <a:effectLst/>
                <a:ea typeface="Calibri" panose="020F0502020204030204" pitchFamily="34" charset="0"/>
              </a:rPr>
              <a:t>note verifying disability</a:t>
            </a:r>
            <a:endParaRPr lang="en-US" sz="2600" spc="-10" dirty="0">
              <a:solidFill>
                <a:schemeClr val="tx1"/>
              </a:solidFill>
              <a:effectLst/>
              <a:ea typeface="Times New Roman" panose="02020603050405020304" pitchFamily="18" charset="0"/>
            </a:endParaRPr>
          </a:p>
          <a:p>
            <a:pPr marL="1116330" marR="0" eaLnBrk="0" hangingPunct="0">
              <a:lnSpc>
                <a:spcPct val="90000"/>
              </a:lnSpc>
              <a:spcBef>
                <a:spcPts val="0"/>
              </a:spcBef>
              <a:spcAft>
                <a:spcPts val="0"/>
              </a:spcAft>
              <a:buFont typeface="Wingdings" panose="05000000000000000000" pitchFamily="2" charset="2"/>
              <a:buChar char="Ø"/>
              <a:tabLst>
                <a:tab pos="2971800" algn="ctr"/>
                <a:tab pos="5943600" algn="r"/>
              </a:tabLst>
            </a:pPr>
            <a:endParaRPr lang="en-US" sz="1900" dirty="0">
              <a:solidFill>
                <a:schemeClr val="tx1"/>
              </a:solidFill>
              <a:cs typeface="Calibri" panose="020F0502020204030204" pitchFamily="34" charset="0"/>
            </a:endParaRPr>
          </a:p>
        </p:txBody>
      </p:sp>
      <p:pic>
        <p:nvPicPr>
          <p:cNvPr id="4" name="Picture 3">
            <a:extLst>
              <a:ext uri="{FF2B5EF4-FFF2-40B4-BE49-F238E27FC236}">
                <a16:creationId xmlns:a16="http://schemas.microsoft.com/office/drawing/2014/main" id="{CB5C84C3-E547-215D-64E3-5CD953DB1D8E}"/>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17849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65920" y="377659"/>
            <a:ext cx="3747111" cy="2424870"/>
          </a:xfrm>
        </p:spPr>
        <p:txBody>
          <a:bodyPr>
            <a:normAutofit/>
          </a:bodyPr>
          <a:lstStyle/>
          <a:p>
            <a:pPr algn="r"/>
            <a:r>
              <a:rPr lang="en-US" sz="5400" dirty="0"/>
              <a:t>LIMITED CLIENTELE</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288832" y="735309"/>
            <a:ext cx="6288260" cy="5387382"/>
          </a:xfrm>
        </p:spPr>
        <p:txBody>
          <a:bodyPr>
            <a:normAutofit/>
          </a:bodyPr>
          <a:lstStyle/>
          <a:p>
            <a:pPr marL="0" indent="0">
              <a:lnSpc>
                <a:spcPct val="90000"/>
              </a:lnSpc>
              <a:buNone/>
            </a:pPr>
            <a:endParaRPr lang="en-US" sz="1700" dirty="0">
              <a:solidFill>
                <a:schemeClr val="tx1"/>
              </a:solidFill>
              <a:effectLst/>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r>
              <a:rPr lang="en-US" sz="2200" b="1" spc="-10" dirty="0">
                <a:solidFill>
                  <a:schemeClr val="tx1"/>
                </a:solidFill>
                <a:effectLst/>
                <a:ea typeface="Calibri" panose="020F0502020204030204" pitchFamily="34" charset="0"/>
                <a:cs typeface="Times New Roman" panose="02020603050405020304" pitchFamily="18" charset="0"/>
              </a:rPr>
              <a:t>Test </a:t>
            </a:r>
            <a:r>
              <a:rPr lang="en-US" sz="2200" b="1" spc="-10" dirty="0">
                <a:solidFill>
                  <a:schemeClr val="tx1"/>
                </a:solidFill>
                <a:ea typeface="Calibri" panose="020F0502020204030204" pitchFamily="34" charset="0"/>
                <a:cs typeface="Times New Roman" panose="02020603050405020304" pitchFamily="18" charset="0"/>
              </a:rPr>
              <a:t>2</a:t>
            </a:r>
            <a:r>
              <a:rPr lang="en-US" sz="2200" b="1" spc="-10" dirty="0">
                <a:solidFill>
                  <a:schemeClr val="tx1"/>
                </a:solidFill>
                <a:effectLst/>
                <a:ea typeface="Calibri" panose="020F0502020204030204" pitchFamily="34" charset="0"/>
                <a:cs typeface="Times New Roman" panose="02020603050405020304" pitchFamily="18" charset="0"/>
              </a:rPr>
              <a:t>-Limited Clientele Based on Family Size and Income</a:t>
            </a:r>
            <a:endParaRPr lang="en-US" sz="2200" spc="-10" dirty="0">
              <a:solidFill>
                <a:schemeClr val="tx1"/>
              </a:solidFill>
              <a:effectLst/>
              <a:ea typeface="Calibri" panose="020F0502020204030204" pitchFamily="34" charset="0"/>
              <a:cs typeface="Times New Roman" panose="02020603050405020304" pitchFamily="18" charset="0"/>
            </a:endParaRPr>
          </a:p>
          <a:p>
            <a:pPr lvl="1">
              <a:spcBef>
                <a:spcPts val="0"/>
              </a:spcBef>
              <a:spcAft>
                <a:spcPts val="0"/>
              </a:spcAft>
              <a:buFont typeface="Wingdings 3" panose="05040102010807070707" pitchFamily="18" charset="2"/>
              <a:buChar char=""/>
            </a:pPr>
            <a:r>
              <a:rPr lang="en-US" sz="2200" dirty="0">
                <a:solidFill>
                  <a:schemeClr val="tx1"/>
                </a:solidFill>
                <a:effectLst/>
                <a:ea typeface="Times New Roman" panose="02020603050405020304" pitchFamily="18" charset="0"/>
                <a:cs typeface="Times New Roman" panose="02020603050405020304" pitchFamily="18" charset="0"/>
              </a:rPr>
              <a:t>Requires information on </a:t>
            </a:r>
            <a:r>
              <a:rPr lang="en-US" sz="2200" dirty="0">
                <a:solidFill>
                  <a:schemeClr val="tx1"/>
                </a:solidFill>
                <a:effectLst/>
                <a:highlight>
                  <a:srgbClr val="FF0000"/>
                </a:highlight>
                <a:ea typeface="Times New Roman" panose="02020603050405020304" pitchFamily="18" charset="0"/>
                <a:cs typeface="Times New Roman" panose="02020603050405020304" pitchFamily="18" charset="0"/>
              </a:rPr>
              <a:t>family size and income from every client 18 and over in a household</a:t>
            </a:r>
            <a:r>
              <a:rPr lang="en-US" sz="2200" dirty="0">
                <a:solidFill>
                  <a:schemeClr val="tx1"/>
                </a:solidFill>
                <a:effectLst/>
                <a:ea typeface="Times New Roman" panose="02020603050405020304" pitchFamily="18" charset="0"/>
                <a:cs typeface="Times New Roman" panose="02020603050405020304" pitchFamily="18" charset="0"/>
              </a:rPr>
              <a:t> to prove that clients are persons whose family income does not exceed the low – moderate income limit.</a:t>
            </a:r>
          </a:p>
          <a:p>
            <a:pPr lvl="1">
              <a:spcBef>
                <a:spcPts val="0"/>
              </a:spcBef>
              <a:spcAft>
                <a:spcPts val="0"/>
              </a:spcAft>
              <a:buFont typeface="Wingdings 3" panose="05040102010807070707" pitchFamily="18" charset="2"/>
              <a:buChar char=""/>
            </a:pPr>
            <a:endParaRPr lang="en-US" sz="2200" dirty="0">
              <a:solidFill>
                <a:schemeClr val="tx1"/>
              </a:solidFill>
              <a:effectLst/>
              <a:ea typeface="Times New Roman" panose="02020603050405020304" pitchFamily="18" charset="0"/>
              <a:cs typeface="Times New Roman" panose="02020603050405020304" pitchFamily="18" charset="0"/>
            </a:endParaRPr>
          </a:p>
          <a:p>
            <a:pPr lvl="1">
              <a:spcBef>
                <a:spcPts val="0"/>
              </a:spcBef>
              <a:spcAft>
                <a:spcPts val="0"/>
              </a:spcAft>
              <a:buFont typeface="Wingdings 3" panose="05040102010807070707" pitchFamily="18" charset="2"/>
              <a:buChar char=""/>
            </a:pPr>
            <a:r>
              <a:rPr lang="en-US" sz="2200" dirty="0">
                <a:solidFill>
                  <a:schemeClr val="tx1"/>
                </a:solidFill>
                <a:effectLst/>
                <a:ea typeface="Times New Roman" panose="02020603050405020304" pitchFamily="18" charset="0"/>
                <a:cs typeface="Times New Roman" panose="02020603050405020304" pitchFamily="18" charset="0"/>
              </a:rPr>
              <a:t>Records to be maintained for Family Size and Income: </a:t>
            </a:r>
            <a:r>
              <a:rPr lang="en-US" sz="2200" dirty="0">
                <a:solidFill>
                  <a:schemeClr val="tx1"/>
                </a:solidFill>
                <a:effectLst/>
                <a:highlight>
                  <a:srgbClr val="FF0000"/>
                </a:highlight>
                <a:ea typeface="Times New Roman" panose="02020603050405020304" pitchFamily="18" charset="0"/>
                <a:cs typeface="Times New Roman" panose="02020603050405020304" pitchFamily="18" charset="0"/>
              </a:rPr>
              <a:t>Subrecipients must collect and retain documentation showing the household size and household annual income of each person receiving the benefit. </a:t>
            </a:r>
          </a:p>
          <a:p>
            <a:pPr lvl="1">
              <a:lnSpc>
                <a:spcPct val="90000"/>
              </a:lnSpc>
              <a:buFont typeface="Wingdings" panose="05000000000000000000" pitchFamily="2" charset="2"/>
              <a:buChar char="Ø"/>
            </a:pPr>
            <a:endParaRPr lang="en-US" sz="1700" dirty="0">
              <a:solidFill>
                <a:schemeClr val="tx1"/>
              </a:solidFill>
            </a:endParaRPr>
          </a:p>
        </p:txBody>
      </p:sp>
      <p:pic>
        <p:nvPicPr>
          <p:cNvPr id="4" name="Picture 3">
            <a:extLst>
              <a:ext uri="{FF2B5EF4-FFF2-40B4-BE49-F238E27FC236}">
                <a16:creationId xmlns:a16="http://schemas.microsoft.com/office/drawing/2014/main" id="{C3D3C4E5-288D-1660-EEE6-916726D050AD}"/>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69933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981B-7DB9-49FE-83B1-77388278EEB8}"/>
              </a:ext>
            </a:extLst>
          </p:cNvPr>
          <p:cNvSpPr>
            <a:spLocks noGrp="1"/>
          </p:cNvSpPr>
          <p:nvPr>
            <p:ph type="title"/>
          </p:nvPr>
        </p:nvSpPr>
        <p:spPr>
          <a:xfrm>
            <a:off x="897061" y="1472099"/>
            <a:ext cx="10916248" cy="1736496"/>
          </a:xfrm>
          <a:ln w="19050">
            <a:noFill/>
          </a:ln>
        </p:spPr>
        <p:txBody>
          <a:bodyPr anchor="t">
            <a:normAutofit fontScale="90000"/>
          </a:bodyPr>
          <a:lstStyle/>
          <a:p>
            <a:pPr marL="24765" marR="0" eaLnBrk="0" hangingPunct="0">
              <a:spcBef>
                <a:spcPts val="0"/>
              </a:spcBef>
              <a:spcAft>
                <a:spcPts val="0"/>
              </a:spcAft>
            </a:pPr>
            <a:r>
              <a:rPr lang="en-US" sz="2700" cap="none" dirty="0">
                <a:effectLst/>
                <a:latin typeface="+mn-lt"/>
                <a:ea typeface="Calibri" panose="020F0502020204030204" pitchFamily="34" charset="0"/>
              </a:rPr>
              <a:t>The definition of a low- or moderate-income person or household is having an income equal to or less than the Section 8 lower income limits</a:t>
            </a:r>
            <a:r>
              <a:rPr lang="en-US" sz="2700" cap="none" dirty="0">
                <a:latin typeface="+mn-lt"/>
                <a:ea typeface="Calibri" panose="020F0502020204030204" pitchFamily="34" charset="0"/>
              </a:rPr>
              <a:t> </a:t>
            </a:r>
            <a:r>
              <a:rPr lang="en-US" sz="2700" cap="none" dirty="0">
                <a:effectLst/>
                <a:latin typeface="+mn-lt"/>
                <a:ea typeface="Calibri" panose="020F0502020204030204" pitchFamily="34" charset="0"/>
              </a:rPr>
              <a:t>established by HUD. The current HUD income limits for West Valley City are listed below:</a:t>
            </a:r>
            <a:br>
              <a:rPr lang="en-US" sz="1800" dirty="0">
                <a:effectLst/>
                <a:latin typeface="+mn-lt"/>
                <a:ea typeface="Times New Roman" panose="02020603050405020304" pitchFamily="18" charset="0"/>
              </a:rPr>
            </a:br>
            <a:endParaRPr lang="en-US" dirty="0">
              <a:latin typeface="+mn-lt"/>
            </a:endParaRPr>
          </a:p>
        </p:txBody>
      </p:sp>
      <p:graphicFrame>
        <p:nvGraphicFramePr>
          <p:cNvPr id="4" name="Content Placeholder 3">
            <a:extLst>
              <a:ext uri="{FF2B5EF4-FFF2-40B4-BE49-F238E27FC236}">
                <a16:creationId xmlns:a16="http://schemas.microsoft.com/office/drawing/2014/main" id="{6CE88CC1-CFA1-4EC8-A8E3-FFF767771F1B}"/>
              </a:ext>
            </a:extLst>
          </p:cNvPr>
          <p:cNvGraphicFramePr>
            <a:graphicFrameLocks noGrp="1"/>
          </p:cNvGraphicFramePr>
          <p:nvPr>
            <p:ph idx="1"/>
          </p:nvPr>
        </p:nvGraphicFramePr>
        <p:xfrm>
          <a:off x="2522375" y="2992692"/>
          <a:ext cx="7371300" cy="2892491"/>
        </p:xfrm>
        <a:graphic>
          <a:graphicData uri="http://schemas.openxmlformats.org/drawingml/2006/table">
            <a:tbl>
              <a:tblPr firstRow="1" firstCol="1" bandRow="1">
                <a:tableStyleId>{5C22544A-7EE6-4342-B048-85BDC9FD1C3A}</a:tableStyleId>
              </a:tblPr>
              <a:tblGrid>
                <a:gridCol w="1133562">
                  <a:extLst>
                    <a:ext uri="{9D8B030D-6E8A-4147-A177-3AD203B41FA5}">
                      <a16:colId xmlns:a16="http://schemas.microsoft.com/office/drawing/2014/main" val="1036872600"/>
                    </a:ext>
                  </a:extLst>
                </a:gridCol>
                <a:gridCol w="740346">
                  <a:extLst>
                    <a:ext uri="{9D8B030D-6E8A-4147-A177-3AD203B41FA5}">
                      <a16:colId xmlns:a16="http://schemas.microsoft.com/office/drawing/2014/main" val="1201565429"/>
                    </a:ext>
                  </a:extLst>
                </a:gridCol>
                <a:gridCol w="740346">
                  <a:extLst>
                    <a:ext uri="{9D8B030D-6E8A-4147-A177-3AD203B41FA5}">
                      <a16:colId xmlns:a16="http://schemas.microsoft.com/office/drawing/2014/main" val="895731015"/>
                    </a:ext>
                  </a:extLst>
                </a:gridCol>
                <a:gridCol w="740346">
                  <a:extLst>
                    <a:ext uri="{9D8B030D-6E8A-4147-A177-3AD203B41FA5}">
                      <a16:colId xmlns:a16="http://schemas.microsoft.com/office/drawing/2014/main" val="2634684916"/>
                    </a:ext>
                  </a:extLst>
                </a:gridCol>
                <a:gridCol w="740346">
                  <a:extLst>
                    <a:ext uri="{9D8B030D-6E8A-4147-A177-3AD203B41FA5}">
                      <a16:colId xmlns:a16="http://schemas.microsoft.com/office/drawing/2014/main" val="2496195053"/>
                    </a:ext>
                  </a:extLst>
                </a:gridCol>
                <a:gridCol w="740346">
                  <a:extLst>
                    <a:ext uri="{9D8B030D-6E8A-4147-A177-3AD203B41FA5}">
                      <a16:colId xmlns:a16="http://schemas.microsoft.com/office/drawing/2014/main" val="831434148"/>
                    </a:ext>
                  </a:extLst>
                </a:gridCol>
                <a:gridCol w="740346">
                  <a:extLst>
                    <a:ext uri="{9D8B030D-6E8A-4147-A177-3AD203B41FA5}">
                      <a16:colId xmlns:a16="http://schemas.microsoft.com/office/drawing/2014/main" val="1393605614"/>
                    </a:ext>
                  </a:extLst>
                </a:gridCol>
                <a:gridCol w="915445">
                  <a:extLst>
                    <a:ext uri="{9D8B030D-6E8A-4147-A177-3AD203B41FA5}">
                      <a16:colId xmlns:a16="http://schemas.microsoft.com/office/drawing/2014/main" val="1830769889"/>
                    </a:ext>
                  </a:extLst>
                </a:gridCol>
                <a:gridCol w="880217">
                  <a:extLst>
                    <a:ext uri="{9D8B030D-6E8A-4147-A177-3AD203B41FA5}">
                      <a16:colId xmlns:a16="http://schemas.microsoft.com/office/drawing/2014/main" val="34062252"/>
                    </a:ext>
                  </a:extLst>
                </a:gridCol>
              </a:tblGrid>
              <a:tr h="277723">
                <a:tc gridSpan="9">
                  <a:txBody>
                    <a:bodyPr/>
                    <a:lstStyle/>
                    <a:p>
                      <a:pPr marL="0" marR="0" algn="ctr" eaLnBrk="0" hangingPunct="0">
                        <a:lnSpc>
                          <a:spcPts val="1290"/>
                        </a:lnSpc>
                        <a:spcBef>
                          <a:spcPts val="0"/>
                        </a:spcBef>
                        <a:spcAft>
                          <a:spcPts val="0"/>
                        </a:spcAft>
                      </a:pPr>
                      <a:r>
                        <a:rPr lang="en-US" sz="1600" dirty="0">
                          <a:effectLst/>
                        </a:rPr>
                        <a:t>2023-2024 CDBG Income Limits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5582853"/>
                  </a:ext>
                </a:extLst>
              </a:tr>
              <a:tr h="603408">
                <a:tc>
                  <a:txBody>
                    <a:bodyPr/>
                    <a:lstStyle/>
                    <a:p>
                      <a:pPr marL="0" marR="0" algn="ctr" eaLnBrk="0" hangingPunct="0">
                        <a:lnSpc>
                          <a:spcPts val="1290"/>
                        </a:lnSpc>
                        <a:spcBef>
                          <a:spcPts val="0"/>
                        </a:spcBef>
                        <a:spcAft>
                          <a:spcPts val="0"/>
                        </a:spcAft>
                      </a:pPr>
                      <a:r>
                        <a:rPr lang="en-US" sz="1400" dirty="0">
                          <a:effectLst/>
                        </a:rPr>
                        <a:t>Household Number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dirty="0">
                          <a:effectLst/>
                        </a:rPr>
                        <a:t>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dirty="0">
                          <a:effectLst/>
                        </a:rPr>
                        <a: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57984532"/>
                  </a:ext>
                </a:extLst>
              </a:tr>
              <a:tr h="804544">
                <a:tc>
                  <a:txBody>
                    <a:bodyPr/>
                    <a:lstStyle/>
                    <a:p>
                      <a:pPr marL="0" marR="0" algn="ctr" eaLnBrk="0" hangingPunct="0">
                        <a:lnSpc>
                          <a:spcPts val="1290"/>
                        </a:lnSpc>
                        <a:spcBef>
                          <a:spcPts val="0"/>
                        </a:spcBef>
                        <a:spcAft>
                          <a:spcPts val="0"/>
                        </a:spcAft>
                      </a:pPr>
                      <a:r>
                        <a:rPr lang="en-US" sz="1200">
                          <a:effectLst/>
                        </a:rPr>
                        <a:t>Extremely Low-Income 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$22,300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$25,450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$28,650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$31,800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$34,350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$36,900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$39,450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$42,000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58564449"/>
                  </a:ext>
                </a:extLst>
              </a:tr>
              <a:tr h="603408">
                <a:tc>
                  <a:txBody>
                    <a:bodyPr/>
                    <a:lstStyle/>
                    <a:p>
                      <a:pPr marL="0" marR="0" algn="ctr" eaLnBrk="0" hangingPunct="0">
                        <a:lnSpc>
                          <a:spcPts val="1290"/>
                        </a:lnSpc>
                        <a:spcBef>
                          <a:spcPts val="0"/>
                        </a:spcBef>
                        <a:spcAft>
                          <a:spcPts val="0"/>
                        </a:spcAft>
                      </a:pPr>
                      <a:r>
                        <a:rPr lang="en-US" sz="1200">
                          <a:effectLst/>
                        </a:rPr>
                        <a:t>Low Income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$37,100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$42,400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$47,700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$53,000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$57,250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$61,500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$65,750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$70,000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94810800"/>
                  </a:ext>
                </a:extLst>
              </a:tr>
              <a:tr h="603408">
                <a:tc>
                  <a:txBody>
                    <a:bodyPr/>
                    <a:lstStyle/>
                    <a:p>
                      <a:pPr marL="0" marR="0" algn="ctr" eaLnBrk="0" hangingPunct="0">
                        <a:lnSpc>
                          <a:spcPts val="1290"/>
                        </a:lnSpc>
                        <a:spcBef>
                          <a:spcPts val="0"/>
                        </a:spcBef>
                        <a:spcAft>
                          <a:spcPts val="0"/>
                        </a:spcAft>
                      </a:pPr>
                      <a:r>
                        <a:rPr lang="en-US" sz="1200">
                          <a:effectLst/>
                        </a:rPr>
                        <a:t>Moderate Income 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$59,400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$67,850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$76,350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$84,800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$91,600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$98,400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$105,200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$111,950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17240075"/>
                  </a:ext>
                </a:extLst>
              </a:tr>
            </a:tbl>
          </a:graphicData>
        </a:graphic>
      </p:graphicFrame>
      <p:sp>
        <p:nvSpPr>
          <p:cNvPr id="5" name="TextBox 4">
            <a:extLst>
              <a:ext uri="{FF2B5EF4-FFF2-40B4-BE49-F238E27FC236}">
                <a16:creationId xmlns:a16="http://schemas.microsoft.com/office/drawing/2014/main" id="{38877442-B45D-4AD3-B4DA-385C3A3A50E9}"/>
              </a:ext>
            </a:extLst>
          </p:cNvPr>
          <p:cNvSpPr txBox="1"/>
          <p:nvPr/>
        </p:nvSpPr>
        <p:spPr>
          <a:xfrm>
            <a:off x="1551817" y="666919"/>
            <a:ext cx="10836184" cy="584775"/>
          </a:xfrm>
          <a:prstGeom prst="rect">
            <a:avLst/>
          </a:prstGeom>
          <a:noFill/>
        </p:spPr>
        <p:txBody>
          <a:bodyPr wrap="square" rtlCol="0">
            <a:spAutoFit/>
          </a:bodyPr>
          <a:lstStyle/>
          <a:p>
            <a:r>
              <a:rPr lang="en-US" sz="3200" dirty="0"/>
              <a:t>BENEFIT TO LOW/MODERATE INCOME INDIVIDUALS</a:t>
            </a:r>
          </a:p>
        </p:txBody>
      </p:sp>
      <p:pic>
        <p:nvPicPr>
          <p:cNvPr id="7" name="Picture 6">
            <a:extLst>
              <a:ext uri="{FF2B5EF4-FFF2-40B4-BE49-F238E27FC236}">
                <a16:creationId xmlns:a16="http://schemas.microsoft.com/office/drawing/2014/main" id="{ECDD5F8B-C169-924E-3F65-1F68641513C2}"/>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3239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470567" y="577255"/>
            <a:ext cx="3747111" cy="2142859"/>
          </a:xfrm>
        </p:spPr>
        <p:txBody>
          <a:bodyPr>
            <a:normAutofit/>
          </a:bodyPr>
          <a:lstStyle/>
          <a:p>
            <a:pPr algn="r"/>
            <a:r>
              <a:rPr lang="en-US" sz="5400" dirty="0"/>
              <a:t>LIMITED CLIENTELE</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501256" y="694343"/>
            <a:ext cx="6288260" cy="5673057"/>
          </a:xfrm>
        </p:spPr>
        <p:txBody>
          <a:bodyPr>
            <a:normAutofit fontScale="92500"/>
          </a:bodyPr>
          <a:lstStyle/>
          <a:p>
            <a:pPr marL="0" indent="0">
              <a:lnSpc>
                <a:spcPct val="90000"/>
              </a:lnSpc>
              <a:buNone/>
            </a:pPr>
            <a:endParaRPr lang="en-US" sz="1700" dirty="0">
              <a:solidFill>
                <a:schemeClr val="tx1"/>
              </a:solidFill>
              <a:effectLst/>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r>
              <a:rPr lang="en-US" sz="2400" b="1" spc="-10" dirty="0">
                <a:solidFill>
                  <a:schemeClr val="tx1"/>
                </a:solidFill>
                <a:ea typeface="Calibri" panose="020F0502020204030204" pitchFamily="34" charset="0"/>
                <a:cs typeface="Times New Roman" panose="02020603050405020304" pitchFamily="18" charset="0"/>
              </a:rPr>
              <a:t>Documentation for Family Size and Income</a:t>
            </a:r>
            <a:endParaRPr lang="en-US" sz="2400" b="1" spc="-10" dirty="0">
              <a:solidFill>
                <a:schemeClr val="tx1"/>
              </a:solidFill>
              <a:effectLst/>
              <a:ea typeface="Calibri" panose="020F0502020204030204" pitchFamily="34" charset="0"/>
              <a:cs typeface="Times New Roman" panose="02020603050405020304" pitchFamily="18" charset="0"/>
            </a:endParaRPr>
          </a:p>
          <a:p>
            <a:pPr marR="0" lvl="0" eaLnBrk="0" hangingPunct="0">
              <a:lnSpc>
                <a:spcPct val="90000"/>
              </a:lnSpc>
              <a:spcBef>
                <a:spcPts val="0"/>
              </a:spcBef>
              <a:spcAft>
                <a:spcPts val="0"/>
              </a:spcAft>
              <a:buSzPts val="1200"/>
              <a:buFont typeface="Wingdings" panose="05000000000000000000" pitchFamily="2" charset="2"/>
              <a:buChar char="v"/>
              <a:tabLst>
                <a:tab pos="2971800" algn="ctr"/>
                <a:tab pos="5943600" algn="r"/>
                <a:tab pos="521335" algn="l"/>
                <a:tab pos="2971800" algn="ctr"/>
                <a:tab pos="5943600" algn="r"/>
              </a:tabLst>
            </a:pPr>
            <a:endParaRPr lang="en-US" sz="2200" spc="-10" dirty="0">
              <a:solidFill>
                <a:schemeClr val="tx1"/>
              </a:solidFill>
              <a:effectLst/>
              <a:ea typeface="Calibri" panose="020F0502020204030204" pitchFamily="34" charset="0"/>
              <a:cs typeface="Times New Roman" panose="02020603050405020304" pitchFamily="18" charset="0"/>
            </a:endParaRPr>
          </a:p>
          <a:p>
            <a:pPr marR="0" lvl="0" eaLnBrk="0" hangingPunct="0">
              <a:lnSpc>
                <a:spcPct val="107000"/>
              </a:lnSpc>
              <a:spcBef>
                <a:spcPts val="0"/>
              </a:spcBef>
              <a:spcAft>
                <a:spcPts val="0"/>
              </a:spcAft>
              <a:buSzPct val="100000"/>
              <a:buFont typeface="Wingdings 3" panose="05040102010807070707" pitchFamily="18" charset="2"/>
              <a:buChar char=""/>
              <a:tabLst>
                <a:tab pos="978535" algn="l"/>
              </a:tabLst>
            </a:pPr>
            <a:r>
              <a:rPr lang="en-US" sz="2400" spc="-10" dirty="0">
                <a:solidFill>
                  <a:schemeClr val="tx1"/>
                </a:solidFill>
                <a:effectLst/>
                <a:ea typeface="Calibri" panose="020F0502020204030204" pitchFamily="34" charset="0"/>
              </a:rPr>
              <a:t>Requires gross amount, before any payroll deductions when calculating</a:t>
            </a:r>
            <a:r>
              <a:rPr lang="en-US" sz="2400" spc="-20" dirty="0">
                <a:solidFill>
                  <a:schemeClr val="tx1"/>
                </a:solidFill>
                <a:effectLst/>
                <a:ea typeface="Calibri" panose="020F0502020204030204" pitchFamily="34" charset="0"/>
              </a:rPr>
              <a:t> </a:t>
            </a:r>
            <a:r>
              <a:rPr lang="en-US" sz="2400" spc="-10" dirty="0">
                <a:solidFill>
                  <a:schemeClr val="tx1"/>
                </a:solidFill>
                <a:effectLst/>
                <a:ea typeface="Calibri" panose="020F0502020204030204" pitchFamily="34" charset="0"/>
              </a:rPr>
              <a:t>income.</a:t>
            </a:r>
            <a:endParaRPr lang="en-US" sz="2400" spc="-10" dirty="0">
              <a:solidFill>
                <a:schemeClr val="tx1"/>
              </a:solidFill>
              <a:effectLst/>
              <a:ea typeface="Times New Roman" panose="02020603050405020304" pitchFamily="18" charset="0"/>
            </a:endParaRPr>
          </a:p>
          <a:p>
            <a:pPr marR="0" lvl="0" eaLnBrk="0" hangingPunct="0">
              <a:lnSpc>
                <a:spcPct val="107000"/>
              </a:lnSpc>
              <a:spcBef>
                <a:spcPts val="0"/>
              </a:spcBef>
              <a:spcAft>
                <a:spcPts val="0"/>
              </a:spcAft>
              <a:buSzPct val="100000"/>
              <a:buFont typeface="Wingdings 3" panose="05040102010807070707" pitchFamily="18" charset="2"/>
              <a:buChar char=""/>
              <a:tabLst>
                <a:tab pos="978535" algn="l"/>
              </a:tabLst>
            </a:pPr>
            <a:r>
              <a:rPr lang="en-US" sz="2400" spc="-10" dirty="0">
                <a:solidFill>
                  <a:schemeClr val="tx1"/>
                </a:solidFill>
                <a:effectLst/>
                <a:ea typeface="Calibri" panose="020F0502020204030204" pitchFamily="34" charset="0"/>
              </a:rPr>
              <a:t>Income source must be current (</a:t>
            </a:r>
            <a:r>
              <a:rPr lang="en-US" sz="2400" b="1" i="1" spc="-10" dirty="0">
                <a:solidFill>
                  <a:schemeClr val="tx1"/>
                </a:solidFill>
                <a:effectLst/>
                <a:ea typeface="Calibri" panose="020F0502020204030204" pitchFamily="34" charset="0"/>
              </a:rPr>
              <a:t>within 90</a:t>
            </a:r>
            <a:r>
              <a:rPr lang="en-US" sz="2400" b="1" i="1" spc="5" dirty="0">
                <a:solidFill>
                  <a:schemeClr val="tx1"/>
                </a:solidFill>
                <a:effectLst/>
                <a:ea typeface="Calibri" panose="020F0502020204030204" pitchFamily="34" charset="0"/>
              </a:rPr>
              <a:t> </a:t>
            </a:r>
            <a:r>
              <a:rPr lang="en-US" sz="2400" b="1" i="1" spc="-10" dirty="0">
                <a:solidFill>
                  <a:schemeClr val="tx1"/>
                </a:solidFill>
                <a:effectLst/>
                <a:ea typeface="Calibri" panose="020F0502020204030204" pitchFamily="34" charset="0"/>
              </a:rPr>
              <a:t>days</a:t>
            </a:r>
            <a:r>
              <a:rPr lang="en-US" sz="2400" spc="-10" dirty="0">
                <a:solidFill>
                  <a:schemeClr val="tx1"/>
                </a:solidFill>
                <a:effectLst/>
                <a:ea typeface="Calibri" panose="020F0502020204030204" pitchFamily="34" charset="0"/>
              </a:rPr>
              <a:t>).</a:t>
            </a:r>
            <a:endParaRPr lang="en-US" sz="2400" spc="-10" dirty="0">
              <a:solidFill>
                <a:schemeClr val="tx1"/>
              </a:solidFill>
              <a:effectLst/>
              <a:ea typeface="Times New Roman" panose="02020603050405020304" pitchFamily="18" charset="0"/>
            </a:endParaRPr>
          </a:p>
          <a:p>
            <a:pPr lvl="1">
              <a:lnSpc>
                <a:spcPct val="90000"/>
              </a:lnSpc>
              <a:buFont typeface="Wingdings 3" panose="05040102010807070707" pitchFamily="18" charset="2"/>
              <a:buChar char=""/>
            </a:pPr>
            <a:r>
              <a:rPr lang="en-US" sz="2000" dirty="0">
                <a:solidFill>
                  <a:schemeClr val="tx1"/>
                </a:solidFill>
              </a:rPr>
              <a:t>Wages, salaries, overtime pay, commissions, fees, tips &amp; bonuses</a:t>
            </a:r>
          </a:p>
          <a:p>
            <a:pPr lvl="1">
              <a:lnSpc>
                <a:spcPct val="90000"/>
              </a:lnSpc>
              <a:buFont typeface="Wingdings 3" panose="05040102010807070707" pitchFamily="18" charset="2"/>
              <a:buChar char=""/>
            </a:pPr>
            <a:r>
              <a:rPr lang="en-US" sz="2000" dirty="0">
                <a:solidFill>
                  <a:schemeClr val="tx1"/>
                </a:solidFill>
              </a:rPr>
              <a:t>Unemployment payments</a:t>
            </a:r>
          </a:p>
          <a:p>
            <a:pPr lvl="1">
              <a:lnSpc>
                <a:spcPct val="90000"/>
              </a:lnSpc>
              <a:buFont typeface="Wingdings 3" panose="05040102010807070707" pitchFamily="18" charset="2"/>
              <a:buChar char=""/>
            </a:pPr>
            <a:r>
              <a:rPr lang="en-US" sz="2000" dirty="0">
                <a:solidFill>
                  <a:schemeClr val="tx1"/>
                </a:solidFill>
              </a:rPr>
              <a:t>Disability compensations</a:t>
            </a:r>
          </a:p>
          <a:p>
            <a:pPr lvl="1">
              <a:lnSpc>
                <a:spcPct val="90000"/>
              </a:lnSpc>
              <a:buFont typeface="Wingdings 3" panose="05040102010807070707" pitchFamily="18" charset="2"/>
              <a:buChar char=""/>
            </a:pPr>
            <a:r>
              <a:rPr lang="en-US" sz="2000" dirty="0">
                <a:solidFill>
                  <a:schemeClr val="tx1"/>
                </a:solidFill>
              </a:rPr>
              <a:t>Worker’s compensation</a:t>
            </a:r>
          </a:p>
          <a:p>
            <a:pPr lvl="1">
              <a:lnSpc>
                <a:spcPct val="90000"/>
              </a:lnSpc>
              <a:buFont typeface="Wingdings 3" panose="05040102010807070707" pitchFamily="18" charset="2"/>
              <a:buChar char=""/>
            </a:pPr>
            <a:r>
              <a:rPr lang="en-US" sz="2000" dirty="0">
                <a:solidFill>
                  <a:schemeClr val="tx1"/>
                </a:solidFill>
              </a:rPr>
              <a:t>Severance pay</a:t>
            </a:r>
          </a:p>
          <a:p>
            <a:pPr lvl="1">
              <a:lnSpc>
                <a:spcPct val="90000"/>
              </a:lnSpc>
              <a:buFont typeface="Wingdings 3" panose="05040102010807070707" pitchFamily="18" charset="2"/>
              <a:buChar char=""/>
            </a:pPr>
            <a:r>
              <a:rPr lang="en-US" sz="2000" dirty="0">
                <a:solidFill>
                  <a:schemeClr val="tx1"/>
                </a:solidFill>
              </a:rPr>
              <a:t>Alimony &amp; child support</a:t>
            </a:r>
          </a:p>
          <a:p>
            <a:pPr lvl="1">
              <a:lnSpc>
                <a:spcPct val="90000"/>
              </a:lnSpc>
              <a:buFont typeface="Wingdings 3" panose="05040102010807070707" pitchFamily="18" charset="2"/>
              <a:buChar char=""/>
            </a:pPr>
            <a:r>
              <a:rPr lang="en-US" sz="2000" dirty="0">
                <a:solidFill>
                  <a:schemeClr val="tx1"/>
                </a:solidFill>
              </a:rPr>
              <a:t>Social Security Income</a:t>
            </a:r>
          </a:p>
        </p:txBody>
      </p:sp>
      <p:pic>
        <p:nvPicPr>
          <p:cNvPr id="4" name="Picture 3">
            <a:extLst>
              <a:ext uri="{FF2B5EF4-FFF2-40B4-BE49-F238E27FC236}">
                <a16:creationId xmlns:a16="http://schemas.microsoft.com/office/drawing/2014/main" id="{F6E41D22-837A-AF38-AC47-3F9472016A2A}"/>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636903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436384" y="577255"/>
            <a:ext cx="3747111" cy="2407779"/>
          </a:xfrm>
        </p:spPr>
        <p:txBody>
          <a:bodyPr>
            <a:normAutofit/>
          </a:bodyPr>
          <a:lstStyle/>
          <a:p>
            <a:pPr algn="r"/>
            <a:r>
              <a:rPr lang="en-US" sz="5400" dirty="0"/>
              <a:t>LIMITED CLIENTELE</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476676" y="827363"/>
            <a:ext cx="6288260" cy="5203274"/>
          </a:xfrm>
        </p:spPr>
        <p:txBody>
          <a:bodyPr>
            <a:normAutofit fontScale="92500" lnSpcReduction="10000"/>
          </a:bodyPr>
          <a:lstStyle/>
          <a:p>
            <a:pPr marL="0" indent="0">
              <a:lnSpc>
                <a:spcPct val="90000"/>
              </a:lnSpc>
              <a:buNone/>
            </a:pPr>
            <a:endParaRPr lang="en-US" sz="1700" dirty="0">
              <a:solidFill>
                <a:schemeClr val="tx1"/>
              </a:solidFill>
              <a:effectLst/>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r>
              <a:rPr lang="en-US" dirty="0">
                <a:solidFill>
                  <a:schemeClr val="tx1"/>
                </a:solidFill>
                <a:effectLst/>
                <a:ea typeface="Calibri" panose="020F0502020204030204" pitchFamily="34" charset="0"/>
              </a:rPr>
              <a:t>Unless </a:t>
            </a:r>
            <a:r>
              <a:rPr lang="en-US" i="1" dirty="0">
                <a:solidFill>
                  <a:schemeClr val="tx1"/>
                </a:solidFill>
                <a:effectLst/>
                <a:ea typeface="Calibri" panose="020F0502020204030204" pitchFamily="34" charset="0"/>
              </a:rPr>
              <a:t>presumed </a:t>
            </a:r>
            <a:r>
              <a:rPr lang="en-US" dirty="0">
                <a:solidFill>
                  <a:schemeClr val="tx1"/>
                </a:solidFill>
                <a:effectLst/>
                <a:ea typeface="Calibri" panose="020F0502020204030204" pitchFamily="34" charset="0"/>
              </a:rPr>
              <a:t>by HUD to be low-moderate income,</a:t>
            </a:r>
            <a:r>
              <a:rPr lang="en-US" dirty="0">
                <a:solidFill>
                  <a:srgbClr val="C00000"/>
                </a:solidFill>
                <a:effectLst/>
                <a:ea typeface="Calibri" panose="020F0502020204030204" pitchFamily="34" charset="0"/>
              </a:rPr>
              <a:t> </a:t>
            </a:r>
            <a:r>
              <a:rPr lang="en-US" dirty="0">
                <a:solidFill>
                  <a:schemeClr val="tx1"/>
                </a:solidFill>
                <a:effectLst/>
                <a:highlight>
                  <a:srgbClr val="FF0000"/>
                </a:highlight>
                <a:ea typeface="Calibri" panose="020F0502020204030204" pitchFamily="34" charset="0"/>
              </a:rPr>
              <a:t>actual verification of the household income must be provided. </a:t>
            </a:r>
            <a:r>
              <a:rPr lang="en-US" dirty="0">
                <a:solidFill>
                  <a:schemeClr val="tx1"/>
                </a:solidFill>
                <a:effectLst/>
                <a:ea typeface="Calibri" panose="020F0502020204030204" pitchFamily="34" charset="0"/>
              </a:rPr>
              <a:t>If a client has no proof of income a penalty of perjury statement can be completed. The client should be made to understand that they are signing a legal document, and that they are certifying the truth of the information provided.</a:t>
            </a: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endParaRPr lang="en-US" sz="1800" dirty="0">
              <a:solidFill>
                <a:schemeClr val="tx1"/>
              </a:solidFill>
              <a:latin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r>
              <a:rPr lang="en-US" sz="2000" dirty="0">
                <a:solidFill>
                  <a:schemeClr val="tx1"/>
                </a:solidFill>
              </a:rPr>
              <a:t>Income Documentation</a:t>
            </a:r>
          </a:p>
          <a:p>
            <a:pPr lvl="1">
              <a:lnSpc>
                <a:spcPct val="90000"/>
              </a:lnSpc>
              <a:buFont typeface="Wingdings 3" panose="05040102010807070707" pitchFamily="18" charset="2"/>
              <a:buChar char=""/>
            </a:pPr>
            <a:r>
              <a:rPr lang="en-US" sz="2000" dirty="0">
                <a:solidFill>
                  <a:schemeClr val="tx1"/>
                </a:solidFill>
              </a:rPr>
              <a:t>Employment check stub</a:t>
            </a:r>
          </a:p>
          <a:p>
            <a:pPr lvl="1">
              <a:lnSpc>
                <a:spcPct val="90000"/>
              </a:lnSpc>
              <a:buFont typeface="Wingdings 3" panose="05040102010807070707" pitchFamily="18" charset="2"/>
              <a:buChar char=""/>
            </a:pPr>
            <a:r>
              <a:rPr lang="en-US" sz="2000" dirty="0">
                <a:solidFill>
                  <a:schemeClr val="tx1"/>
                </a:solidFill>
              </a:rPr>
              <a:t>Social Security/Disability Income Award Letter</a:t>
            </a:r>
          </a:p>
          <a:p>
            <a:pPr lvl="1">
              <a:lnSpc>
                <a:spcPct val="90000"/>
              </a:lnSpc>
              <a:buFont typeface="Wingdings 3" panose="05040102010807070707" pitchFamily="18" charset="2"/>
              <a:buChar char=""/>
            </a:pPr>
            <a:r>
              <a:rPr lang="en-US" sz="2000" dirty="0">
                <a:solidFill>
                  <a:schemeClr val="tx1"/>
                </a:solidFill>
              </a:rPr>
              <a:t>Child Support documentation</a:t>
            </a:r>
          </a:p>
          <a:p>
            <a:pPr lvl="1">
              <a:lnSpc>
                <a:spcPct val="90000"/>
              </a:lnSpc>
              <a:buFont typeface="Wingdings 3" panose="05040102010807070707" pitchFamily="18" charset="2"/>
              <a:buChar char=""/>
            </a:pPr>
            <a:r>
              <a:rPr lang="en-US" sz="2000" dirty="0">
                <a:solidFill>
                  <a:schemeClr val="tx1"/>
                </a:solidFill>
              </a:rPr>
              <a:t>TANF benefits letter</a:t>
            </a:r>
          </a:p>
          <a:p>
            <a:pPr lvl="1">
              <a:lnSpc>
                <a:spcPct val="90000"/>
              </a:lnSpc>
              <a:buFont typeface="Wingdings 3" panose="05040102010807070707" pitchFamily="18" charset="2"/>
              <a:buChar char=""/>
            </a:pPr>
            <a:r>
              <a:rPr lang="en-US" sz="2000" dirty="0">
                <a:solidFill>
                  <a:schemeClr val="tx1"/>
                </a:solidFill>
              </a:rPr>
              <a:t>Unemployment benefits letter</a:t>
            </a:r>
          </a:p>
          <a:p>
            <a:pPr lvl="1">
              <a:lnSpc>
                <a:spcPct val="90000"/>
              </a:lnSpc>
              <a:buFont typeface="Wingdings 3" panose="05040102010807070707" pitchFamily="18" charset="2"/>
              <a:buChar char=""/>
            </a:pPr>
            <a:r>
              <a:rPr lang="en-US" sz="2000" dirty="0">
                <a:solidFill>
                  <a:schemeClr val="tx1"/>
                </a:solidFill>
              </a:rPr>
              <a:t>Veterans Administration award letter</a:t>
            </a:r>
          </a:p>
        </p:txBody>
      </p:sp>
      <p:pic>
        <p:nvPicPr>
          <p:cNvPr id="4" name="Picture 3">
            <a:extLst>
              <a:ext uri="{FF2B5EF4-FFF2-40B4-BE49-F238E27FC236}">
                <a16:creationId xmlns:a16="http://schemas.microsoft.com/office/drawing/2014/main" id="{C1141712-0484-B3CE-244B-D94322EBDA92}"/>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9206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06DC-D9A0-40F1-8887-38EB96AE14B8}"/>
              </a:ext>
            </a:extLst>
          </p:cNvPr>
          <p:cNvSpPr>
            <a:spLocks noGrp="1"/>
          </p:cNvSpPr>
          <p:nvPr>
            <p:ph type="title"/>
          </p:nvPr>
        </p:nvSpPr>
        <p:spPr>
          <a:xfrm>
            <a:off x="1869361" y="595943"/>
            <a:ext cx="8911687" cy="774916"/>
          </a:xfrm>
        </p:spPr>
        <p:txBody>
          <a:bodyPr vert="horz" lIns="91440" tIns="45720" rIns="91440" bIns="45720" rtlCol="0" anchor="t">
            <a:normAutofit/>
          </a:bodyPr>
          <a:lstStyle/>
          <a:p>
            <a:r>
              <a:rPr lang="en-US" sz="3600" dirty="0"/>
              <a:t>WELCOME</a:t>
            </a:r>
          </a:p>
        </p:txBody>
      </p:sp>
      <p:sp>
        <p:nvSpPr>
          <p:cNvPr id="3" name="Text Placeholder 2">
            <a:extLst>
              <a:ext uri="{FF2B5EF4-FFF2-40B4-BE49-F238E27FC236}">
                <a16:creationId xmlns:a16="http://schemas.microsoft.com/office/drawing/2014/main" id="{CA6A8E3F-9C9D-4FD7-AFF4-5F9D067E3BDE}"/>
              </a:ext>
            </a:extLst>
          </p:cNvPr>
          <p:cNvSpPr>
            <a:spLocks noGrp="1"/>
          </p:cNvSpPr>
          <p:nvPr>
            <p:ph type="body" idx="1"/>
          </p:nvPr>
        </p:nvSpPr>
        <p:spPr>
          <a:xfrm>
            <a:off x="2582298" y="2430472"/>
            <a:ext cx="5835121" cy="3440976"/>
          </a:xfrm>
        </p:spPr>
        <p:txBody>
          <a:bodyPr vert="horz" lIns="91440" tIns="45720" rIns="91440" bIns="45720" rtlCol="0">
            <a:normAutofit/>
          </a:bodyPr>
          <a:lstStyle/>
          <a:p>
            <a:pPr>
              <a:buFont typeface="Wingdings 3" charset="2"/>
              <a:buChar char=""/>
            </a:pPr>
            <a:r>
              <a:rPr lang="en-US" sz="2400" dirty="0">
                <a:solidFill>
                  <a:schemeClr val="tx1">
                    <a:lumMod val="75000"/>
                    <a:lumOff val="25000"/>
                  </a:schemeClr>
                </a:solidFill>
              </a:rPr>
              <a:t>Subrecipients are a fundamental part of the CDBG program. Your participation provides:</a:t>
            </a:r>
          </a:p>
          <a:p>
            <a:pPr lvl="1">
              <a:buFont typeface="Wingdings 3" charset="2"/>
              <a:buChar char=""/>
            </a:pPr>
            <a:r>
              <a:rPr lang="en-US" sz="2400" dirty="0">
                <a:solidFill>
                  <a:schemeClr val="tx1">
                    <a:lumMod val="75000"/>
                    <a:lumOff val="25000"/>
                  </a:schemeClr>
                </a:solidFill>
                <a:effectLst/>
              </a:rPr>
              <a:t>Access to, and knowledge of, the specific neighborhoods and beneficiaries </a:t>
            </a:r>
            <a:endParaRPr lang="en-US" sz="2400" dirty="0">
              <a:solidFill>
                <a:schemeClr val="tx1">
                  <a:lumMod val="75000"/>
                  <a:lumOff val="25000"/>
                </a:schemeClr>
              </a:solidFill>
            </a:endParaRPr>
          </a:p>
          <a:p>
            <a:pPr lvl="1">
              <a:buFont typeface="Wingdings 3" charset="2"/>
              <a:buChar char=""/>
            </a:pPr>
            <a:r>
              <a:rPr lang="en-US" sz="2400" dirty="0">
                <a:solidFill>
                  <a:schemeClr val="tx1">
                    <a:lumMod val="75000"/>
                    <a:lumOff val="25000"/>
                  </a:schemeClr>
                </a:solidFill>
                <a:effectLst/>
              </a:rPr>
              <a:t>Technical </a:t>
            </a:r>
            <a:r>
              <a:rPr lang="en-US" sz="2400" dirty="0">
                <a:solidFill>
                  <a:schemeClr val="tx1">
                    <a:lumMod val="75000"/>
                    <a:lumOff val="25000"/>
                  </a:schemeClr>
                </a:solidFill>
              </a:rPr>
              <a:t>&amp; managerial capacity</a:t>
            </a:r>
          </a:p>
          <a:p>
            <a:pPr lvl="1">
              <a:buFont typeface="Wingdings 3" charset="2"/>
              <a:buChar char=""/>
            </a:pPr>
            <a:endParaRPr lang="en-US" dirty="0">
              <a:solidFill>
                <a:schemeClr val="tx1">
                  <a:lumMod val="75000"/>
                  <a:lumOff val="25000"/>
                </a:schemeClr>
              </a:solidFill>
              <a:effectLst/>
            </a:endParaRPr>
          </a:p>
          <a:p>
            <a:pPr>
              <a:buFont typeface="Wingdings 3" charset="2"/>
              <a:buChar char=""/>
            </a:pPr>
            <a:endParaRPr lang="en-US" dirty="0">
              <a:solidFill>
                <a:schemeClr val="tx1">
                  <a:lumMod val="75000"/>
                  <a:lumOff val="25000"/>
                </a:schemeClr>
              </a:solidFill>
              <a:effectLst/>
            </a:endParaRPr>
          </a:p>
          <a:p>
            <a:pPr>
              <a:buFont typeface="Wingdings 3" charset="2"/>
              <a:buChar char=""/>
            </a:pPr>
            <a:endParaRPr lang="en-US" dirty="0">
              <a:solidFill>
                <a:schemeClr val="tx1">
                  <a:lumMod val="75000"/>
                  <a:lumOff val="25000"/>
                </a:schemeClr>
              </a:solidFill>
            </a:endParaRPr>
          </a:p>
        </p:txBody>
      </p:sp>
      <p:pic>
        <p:nvPicPr>
          <p:cNvPr id="6" name="Picture 5">
            <a:extLst>
              <a:ext uri="{FF2B5EF4-FFF2-40B4-BE49-F238E27FC236}">
                <a16:creationId xmlns:a16="http://schemas.microsoft.com/office/drawing/2014/main" id="{B6158B8D-79E5-E602-81E8-8C05E64E0EB8}"/>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8182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AAB07A1-3D7E-93D9-5B48-73F7B26171DE}"/>
              </a:ext>
            </a:extLst>
          </p:cNvPr>
          <p:cNvSpPr txBox="1"/>
          <p:nvPr/>
        </p:nvSpPr>
        <p:spPr>
          <a:xfrm>
            <a:off x="1692067" y="606751"/>
            <a:ext cx="5178751" cy="923330"/>
          </a:xfrm>
          <a:prstGeom prst="rect">
            <a:avLst/>
          </a:prstGeom>
          <a:noFill/>
        </p:spPr>
        <p:txBody>
          <a:bodyPr wrap="square" rtlCol="0">
            <a:spAutoFit/>
          </a:bodyPr>
          <a:lstStyle/>
          <a:p>
            <a:r>
              <a:rPr lang="en-US" sz="5400" dirty="0"/>
              <a:t>MATRIX CODES</a:t>
            </a:r>
          </a:p>
        </p:txBody>
      </p:sp>
      <p:sp>
        <p:nvSpPr>
          <p:cNvPr id="12" name="Content Placeholder 11">
            <a:extLst>
              <a:ext uri="{FF2B5EF4-FFF2-40B4-BE49-F238E27FC236}">
                <a16:creationId xmlns:a16="http://schemas.microsoft.com/office/drawing/2014/main" id="{738F7D36-B6C9-5C83-5B18-E7CF1499DC3B}"/>
              </a:ext>
            </a:extLst>
          </p:cNvPr>
          <p:cNvSpPr>
            <a:spLocks noGrp="1"/>
          </p:cNvSpPr>
          <p:nvPr>
            <p:ph idx="1"/>
          </p:nvPr>
        </p:nvSpPr>
        <p:spPr>
          <a:xfrm>
            <a:off x="2614850" y="2361077"/>
            <a:ext cx="8915400" cy="3777622"/>
          </a:xfrm>
        </p:spPr>
        <p:txBody>
          <a:bodyPr/>
          <a:lstStyle/>
          <a:p>
            <a:r>
              <a:rPr lang="en-US" sz="2400" dirty="0">
                <a:solidFill>
                  <a:schemeClr val="tx1"/>
                </a:solidFill>
                <a:ea typeface="Calibri" panose="020F0502020204030204" pitchFamily="34" charset="0"/>
                <a:cs typeface="Times New Roman" panose="02020603050405020304" pitchFamily="18" charset="0"/>
              </a:rPr>
              <a:t>Matrix codes are used to indicate—but do not establish—activity eligibility. </a:t>
            </a:r>
          </a:p>
          <a:p>
            <a:r>
              <a:rPr lang="en-US" sz="2400" dirty="0">
                <a:solidFill>
                  <a:schemeClr val="tx1"/>
                </a:solidFill>
                <a:effectLst/>
                <a:ea typeface="Calibri" panose="020F0502020204030204" pitchFamily="34" charset="0"/>
                <a:cs typeface="Times New Roman" panose="02020603050405020304" pitchFamily="18" charset="0"/>
              </a:rPr>
              <a:t>An activity must be eligible in accordance with the regulations at 570.201 – 570.207.</a:t>
            </a:r>
          </a:p>
          <a:p>
            <a:r>
              <a:rPr lang="en-US" sz="2400" dirty="0">
                <a:solidFill>
                  <a:schemeClr val="tx1"/>
                </a:solidFill>
                <a:ea typeface="Calibri" panose="020F0502020204030204" pitchFamily="34" charset="0"/>
                <a:cs typeface="Times New Roman" panose="02020603050405020304" pitchFamily="18" charset="0"/>
              </a:rPr>
              <a:t>Matrix codes categorize activities for reporting purposes.</a:t>
            </a:r>
          </a:p>
          <a:p>
            <a:pPr lvl="1"/>
            <a:r>
              <a:rPr lang="en-US" sz="2200" dirty="0">
                <a:solidFill>
                  <a:schemeClr val="tx1"/>
                </a:solidFill>
                <a:effectLst/>
                <a:ea typeface="Calibri" panose="020F0502020204030204" pitchFamily="34" charset="0"/>
                <a:cs typeface="Times New Roman" panose="02020603050405020304" pitchFamily="18" charset="0"/>
              </a:rPr>
              <a:t>I</a:t>
            </a:r>
            <a:r>
              <a:rPr lang="en-US" sz="2200" dirty="0">
                <a:solidFill>
                  <a:schemeClr val="tx1"/>
                </a:solidFill>
                <a:ea typeface="Calibri" panose="020F0502020204030204" pitchFamily="34" charset="0"/>
                <a:cs typeface="Times New Roman" panose="02020603050405020304" pitchFamily="18" charset="0"/>
              </a:rPr>
              <a:t>dentify the purpose</a:t>
            </a:r>
          </a:p>
          <a:p>
            <a:pPr lvl="1"/>
            <a:r>
              <a:rPr lang="en-US" sz="2200" dirty="0">
                <a:solidFill>
                  <a:schemeClr val="tx1"/>
                </a:solidFill>
                <a:effectLst/>
                <a:ea typeface="Calibri" panose="020F0502020204030204" pitchFamily="34" charset="0"/>
                <a:cs typeface="Times New Roman" panose="02020603050405020304" pitchFamily="18" charset="0"/>
              </a:rPr>
              <a:t>Determine the type of accomplishment units</a:t>
            </a:r>
          </a:p>
          <a:p>
            <a:endParaRPr lang="en-US" dirty="0">
              <a:solidFill>
                <a:schemeClr val="tx1"/>
              </a:solidFill>
            </a:endParaRPr>
          </a:p>
        </p:txBody>
      </p:sp>
      <p:pic>
        <p:nvPicPr>
          <p:cNvPr id="2" name="Picture 1">
            <a:extLst>
              <a:ext uri="{FF2B5EF4-FFF2-40B4-BE49-F238E27FC236}">
                <a16:creationId xmlns:a16="http://schemas.microsoft.com/office/drawing/2014/main" id="{7EA06DEE-0A4E-5AE6-1628-DD4AE63E45B1}"/>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408345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4450131" cy="2407779"/>
          </a:xfrm>
        </p:spPr>
        <p:txBody>
          <a:bodyPr>
            <a:normAutofit fontScale="90000"/>
          </a:bodyPr>
          <a:lstStyle/>
          <a:p>
            <a:pPr algn="r"/>
            <a:r>
              <a:rPr lang="en-US" sz="5400" dirty="0"/>
              <a:t>GOALS AND PERFOMANCE MEASURES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888032" y="1684215"/>
            <a:ext cx="6288260" cy="2601637"/>
          </a:xfrm>
        </p:spPr>
        <p:txBody>
          <a:bodyPr>
            <a:normAutofit/>
          </a:bodyPr>
          <a:lstStyle/>
          <a:p>
            <a:pPr marL="0" indent="0">
              <a:lnSpc>
                <a:spcPct val="90000"/>
              </a:lnSpc>
              <a:buNone/>
            </a:pPr>
            <a:endParaRPr lang="en-US" sz="1700" dirty="0">
              <a:solidFill>
                <a:schemeClr val="tx1"/>
              </a:solidFill>
              <a:effectLst/>
              <a:latin typeface="Times New Roman" panose="02020603050405020304" pitchFamily="18" charset="0"/>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endParaRPr lang="en-US" sz="1800" dirty="0">
              <a:solidFill>
                <a:schemeClr val="tx1"/>
              </a:solidFill>
              <a:latin typeface="Times New Roman" panose="02020603050405020304" pitchFamily="18" charset="0"/>
            </a:endParaRPr>
          </a:p>
          <a:p>
            <a:pPr lvl="1">
              <a:lnSpc>
                <a:spcPct val="90000"/>
              </a:lnSpc>
              <a:buFont typeface="Wingdings" panose="05000000000000000000" pitchFamily="2" charset="2"/>
              <a:buChar char="Ø"/>
            </a:pPr>
            <a:r>
              <a:rPr lang="en-US" sz="4800" dirty="0">
                <a:solidFill>
                  <a:schemeClr val="tx1"/>
                </a:solidFill>
              </a:rPr>
              <a:t>HUD DEFINITIONS</a:t>
            </a: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673866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2705307" cy="2407779"/>
          </a:xfrm>
        </p:spPr>
        <p:txBody>
          <a:bodyPr>
            <a:normAutofit/>
          </a:bodyPr>
          <a:lstStyle/>
          <a:p>
            <a:pPr algn="r"/>
            <a:r>
              <a:rPr lang="en-US" sz="5400" dirty="0"/>
              <a:t>GOALS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590661" y="577255"/>
            <a:ext cx="6615403" cy="4939109"/>
          </a:xfrm>
        </p:spPr>
        <p:txBody>
          <a:bodyPr>
            <a:normAutofit/>
          </a:bodyPr>
          <a:lstStyle/>
          <a:p>
            <a:pPr marL="6985" marR="0" indent="0" algn="just">
              <a:spcBef>
                <a:spcPts val="0"/>
              </a:spcBef>
              <a:spcAft>
                <a:spcPts val="0"/>
              </a:spcAft>
              <a:buNone/>
            </a:pPr>
            <a:r>
              <a:rPr lang="en-US" sz="1800" dirty="0">
                <a:solidFill>
                  <a:srgbClr val="0E0E0E"/>
                </a:solidFill>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dirty="0">
                <a:solidFill>
                  <a:srgbClr val="0E0E0E"/>
                </a:solidFill>
                <a:effectLst/>
                <a:latin typeface="Times New Roman" panose="02020603050405020304" pitchFamily="18" charset="0"/>
                <a:ea typeface="Calibri" panose="020F0502020204030204" pitchFamily="34" charset="0"/>
              </a:rPr>
              <a:t>Goals closely mirror the statutory objectives of the program. The goals are framed broadly to capture the range of community impacts that occur because of program activities.</a:t>
            </a:r>
            <a:endParaRPr lang="en-US"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dirty="0">
                <a:solidFill>
                  <a:srgbClr val="0E0E0E"/>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endParaRP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Creating a Suitable Living Environment</a:t>
            </a:r>
            <a:r>
              <a:rPr lang="en-US" dirty="0">
                <a:solidFill>
                  <a:schemeClr val="tx1"/>
                </a:solidFill>
                <a:effectLst/>
                <a:latin typeface="Times New Roman" panose="02020603050405020304" pitchFamily="18" charset="0"/>
                <a:ea typeface="Calibri" panose="020F0502020204030204" pitchFamily="34" charset="0"/>
              </a:rPr>
              <a:t> </a:t>
            </a:r>
            <a:r>
              <a:rPr lang="en-US" dirty="0">
                <a:solidFill>
                  <a:srgbClr val="0F0F0F"/>
                </a:solidFill>
                <a:effectLst/>
                <a:latin typeface="Times New Roman" panose="02020603050405020304" pitchFamily="18" charset="0"/>
                <a:ea typeface="Calibri" panose="020F0502020204030204" pitchFamily="34" charset="0"/>
              </a:rPr>
              <a:t>- Activities that are designed to benefit communities, families, or individuals by addressing issues in their living environment. </a:t>
            </a: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Providing Decent Housing</a:t>
            </a:r>
            <a:r>
              <a:rPr lang="en-US" dirty="0">
                <a:solidFill>
                  <a:schemeClr val="tx1"/>
                </a:solidFill>
                <a:effectLst/>
                <a:latin typeface="Times New Roman" panose="02020603050405020304" pitchFamily="18" charset="0"/>
                <a:ea typeface="Calibri" panose="020F0502020204030204" pitchFamily="34" charset="0"/>
              </a:rPr>
              <a:t> </a:t>
            </a:r>
            <a:r>
              <a:rPr lang="en-US" dirty="0">
                <a:solidFill>
                  <a:srgbClr val="0E0E0E"/>
                </a:solidFill>
                <a:effectLst/>
                <a:latin typeface="Times New Roman" panose="02020603050405020304" pitchFamily="18" charset="0"/>
                <a:ea typeface="Calibri" panose="020F0502020204030204" pitchFamily="34" charset="0"/>
              </a:rPr>
              <a:t>- Covers the wide range of housing activities that could be undertaken with CDBG funds. </a:t>
            </a: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Creating Economic Opportunities</a:t>
            </a:r>
            <a:r>
              <a:rPr lang="en-US" dirty="0">
                <a:solidFill>
                  <a:schemeClr val="tx1"/>
                </a:solidFill>
                <a:effectLst/>
                <a:latin typeface="Times New Roman" panose="02020603050405020304" pitchFamily="18" charset="0"/>
                <a:ea typeface="Calibri" panose="020F0502020204030204" pitchFamily="34" charset="0"/>
              </a:rPr>
              <a:t> </a:t>
            </a:r>
            <a:r>
              <a:rPr lang="en-US" dirty="0">
                <a:solidFill>
                  <a:srgbClr val="0F0F0F"/>
                </a:solidFill>
                <a:effectLst/>
                <a:latin typeface="Times New Roman" panose="02020603050405020304" pitchFamily="18" charset="0"/>
                <a:ea typeface="Calibri" panose="020F0502020204030204" pitchFamily="34" charset="0"/>
              </a:rPr>
              <a:t>- Applies to activities related to economic development, commercial revitalization, or job creation.</a:t>
            </a:r>
            <a:endParaRPr lang="en-US"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96015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4067576" cy="2407779"/>
          </a:xfrm>
        </p:spPr>
        <p:txBody>
          <a:bodyPr>
            <a:normAutofit/>
          </a:bodyPr>
          <a:lstStyle/>
          <a:p>
            <a:pPr algn="r"/>
            <a:r>
              <a:rPr lang="en-US" sz="5400" dirty="0"/>
              <a:t>OUTCOMES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581331" y="484570"/>
            <a:ext cx="7091266" cy="5888859"/>
          </a:xfrm>
        </p:spPr>
        <p:txBody>
          <a:bodyPr>
            <a:normAutofit lnSpcReduction="10000"/>
          </a:bodyPr>
          <a:lstStyle/>
          <a:p>
            <a:pPr marL="6985" marR="0" indent="0" algn="just">
              <a:spcBef>
                <a:spcPts val="0"/>
              </a:spcBef>
              <a:spcAft>
                <a:spcPts val="0"/>
              </a:spcAft>
              <a:buNone/>
            </a:pPr>
            <a:r>
              <a:rPr lang="en-US" sz="1800" dirty="0">
                <a:solidFill>
                  <a:srgbClr val="0E0E0E"/>
                </a:solidFill>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dirty="0">
                <a:solidFill>
                  <a:srgbClr val="0E0E0E"/>
                </a:solidFill>
                <a:effectLst/>
                <a:latin typeface="Times New Roman" panose="02020603050405020304" pitchFamily="18" charset="0"/>
                <a:ea typeface="Calibri" panose="020F0502020204030204" pitchFamily="34" charset="0"/>
              </a:rPr>
              <a:t>Outcomes help further refine the activity goal and is designed to capture the nature of the change or the expected result of the goal that an activity seeks to achieve. Outcomes correspond to the question "What is the type of change the activity is seeking? Or what is the expected result of the activity?"</a:t>
            </a:r>
            <a:endParaRPr lang="en-US"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dirty="0">
                <a:solidFill>
                  <a:srgbClr val="0E0E0E"/>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endParaRP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Availability/Accessibility</a:t>
            </a:r>
            <a:r>
              <a:rPr lang="en-US" dirty="0">
                <a:solidFill>
                  <a:schemeClr val="tx1"/>
                </a:solidFill>
                <a:effectLst/>
                <a:latin typeface="Times New Roman" panose="02020603050405020304" pitchFamily="18" charset="0"/>
                <a:ea typeface="Calibri" panose="020F0502020204030204" pitchFamily="34" charset="0"/>
              </a:rPr>
              <a:t> </a:t>
            </a:r>
            <a:r>
              <a:rPr lang="en-US" dirty="0">
                <a:solidFill>
                  <a:srgbClr val="101010"/>
                </a:solidFill>
                <a:effectLst/>
                <a:latin typeface="Times New Roman" panose="02020603050405020304" pitchFamily="18" charset="0"/>
                <a:ea typeface="Calibri" panose="020F0502020204030204" pitchFamily="34" charset="0"/>
              </a:rPr>
              <a:t>- Applies to activities that make services, infrastructure, public services, public facilities, housing, or shelter available or accessible to LMI people, including persons with disabilities. </a:t>
            </a: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Affordability</a:t>
            </a:r>
            <a:r>
              <a:rPr lang="en-US" dirty="0">
                <a:solidFill>
                  <a:srgbClr val="101010"/>
                </a:solidFill>
                <a:effectLst/>
                <a:latin typeface="Times New Roman" panose="02020603050405020304" pitchFamily="18" charset="0"/>
                <a:ea typeface="Calibri" panose="020F0502020204030204" pitchFamily="34" charset="0"/>
              </a:rPr>
              <a:t> - Applies to activities that provide affordability in a variety of ways to LMI people such as lowering the cost, improving the quality, or increasing the affordability of a product or service to benefit a low-income household.</a:t>
            </a:r>
            <a:endParaRPr lang="en-US" dirty="0">
              <a:effectLst/>
              <a:latin typeface="Times New Roman" panose="02020603050405020304" pitchFamily="18" charset="0"/>
              <a:ea typeface="Times New Roman" panose="02020603050405020304" pitchFamily="18" charset="0"/>
            </a:endParaRP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Sustainability</a:t>
            </a:r>
            <a:r>
              <a:rPr lang="en-US" dirty="0">
                <a:solidFill>
                  <a:srgbClr val="111111"/>
                </a:solidFill>
                <a:effectLst/>
                <a:latin typeface="Times New Roman" panose="02020603050405020304" pitchFamily="18" charset="0"/>
                <a:ea typeface="Calibri" panose="020F0502020204030204" pitchFamily="34" charset="0"/>
              </a:rPr>
              <a:t> - Applies to activities that are aimed at improving communities or neighborhoods, helping to make them livable or viable by providing benefit to persons of LMI or by removing or eliminating slums or blighted areas, through multiple activities or services that sustain communities or neighborhoods.</a:t>
            </a:r>
            <a:endParaRPr lang="en-US"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2367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3405103" cy="2407779"/>
          </a:xfrm>
        </p:spPr>
        <p:txBody>
          <a:bodyPr>
            <a:normAutofit/>
          </a:bodyPr>
          <a:lstStyle/>
          <a:p>
            <a:pPr algn="r"/>
            <a:r>
              <a:rPr lang="en-US" sz="5400" dirty="0"/>
              <a:t>Outputs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495087" y="1151384"/>
            <a:ext cx="5999148" cy="3667300"/>
          </a:xfrm>
        </p:spPr>
        <p:txBody>
          <a:bodyPr>
            <a:normAutofit/>
          </a:bodyPr>
          <a:lstStyle/>
          <a:p>
            <a:pPr marL="6985" marR="0" indent="0" algn="just">
              <a:spcBef>
                <a:spcPts val="0"/>
              </a:spcBef>
              <a:spcAft>
                <a:spcPts val="0"/>
              </a:spcAft>
              <a:buNone/>
            </a:pPr>
            <a:r>
              <a:rPr lang="en-US" sz="1800" dirty="0">
                <a:solidFill>
                  <a:srgbClr val="0E0E0E"/>
                </a:solidFill>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sz="3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Outputs are the quantifiable products of the project.  They are usually measured in terms of the volume of work accomplished, such as the number of low or very low-income people served. </a:t>
            </a:r>
            <a:r>
              <a:rPr lang="en-US" sz="3200" dirty="0">
                <a:solidFill>
                  <a:schemeClr val="tx1"/>
                </a:solidFill>
                <a:effectLst/>
                <a:latin typeface="Times New Roman" panose="02020603050405020304" pitchFamily="18" charset="0"/>
                <a:ea typeface="Calibri" panose="020F0502020204030204" pitchFamily="34" charset="0"/>
              </a:rPr>
              <a:t> </a:t>
            </a:r>
            <a:endParaRPr lang="en-US" sz="3200" dirty="0">
              <a:solidFill>
                <a:schemeClr val="tx1"/>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909934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3747111" cy="2407779"/>
          </a:xfrm>
        </p:spPr>
        <p:txBody>
          <a:bodyPr>
            <a:normAutofit/>
          </a:bodyPr>
          <a:lstStyle/>
          <a:p>
            <a:pPr algn="r"/>
            <a:r>
              <a:rPr lang="en-US" sz="5400" dirty="0"/>
              <a:t>SCOPE </a:t>
            </a:r>
            <a:br>
              <a:rPr lang="en-US" sz="5400" dirty="0"/>
            </a:br>
            <a:r>
              <a:rPr lang="en-US" sz="5400" dirty="0"/>
              <a:t>OF WORK</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888032" y="1684215"/>
            <a:ext cx="6288260" cy="2601637"/>
          </a:xfrm>
        </p:spPr>
        <p:txBody>
          <a:bodyPr>
            <a:normAutofit/>
          </a:bodyPr>
          <a:lstStyle/>
          <a:p>
            <a:pPr marL="0" indent="0">
              <a:lnSpc>
                <a:spcPct val="90000"/>
              </a:lnSpc>
              <a:buNone/>
            </a:pPr>
            <a:endParaRPr lang="en-US" sz="1700" dirty="0">
              <a:solidFill>
                <a:schemeClr val="tx1"/>
              </a:solidFill>
              <a:effectLst/>
              <a:latin typeface="Times New Roman" panose="02020603050405020304" pitchFamily="18" charset="0"/>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endParaRPr lang="en-US" sz="1800" dirty="0">
              <a:solidFill>
                <a:schemeClr val="tx1"/>
              </a:solidFill>
              <a:latin typeface="Times New Roman" panose="02020603050405020304" pitchFamily="18" charset="0"/>
            </a:endParaRPr>
          </a:p>
          <a:p>
            <a:pPr marL="457200" lvl="1" indent="0">
              <a:lnSpc>
                <a:spcPct val="90000"/>
              </a:lnSpc>
              <a:buNone/>
            </a:pPr>
            <a:r>
              <a:rPr lang="en-US" sz="4800" dirty="0">
                <a:solidFill>
                  <a:schemeClr val="tx1"/>
                </a:solidFill>
              </a:rPr>
              <a:t>APPENDIX A: SCOPE OF SERVICE</a:t>
            </a: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33163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484536" y="514885"/>
            <a:ext cx="4082751" cy="2228316"/>
          </a:xfrm>
        </p:spPr>
        <p:txBody>
          <a:bodyPr>
            <a:normAutofit/>
          </a:bodyPr>
          <a:lstStyle/>
          <a:p>
            <a:pPr algn="r"/>
            <a:r>
              <a:rPr lang="en-US" sz="5400" cap="all" dirty="0"/>
              <a:t>Program</a:t>
            </a:r>
            <a:br>
              <a:rPr lang="en-US" sz="5400" cap="all" dirty="0"/>
            </a:br>
            <a:r>
              <a:rPr lang="en-US" sz="5400" cap="all" dirty="0"/>
              <a:t> Reports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475865" y="1068878"/>
            <a:ext cx="4878959" cy="4720243"/>
          </a:xfrm>
        </p:spPr>
        <p:txBody>
          <a:bodyPr>
            <a:normAutofit fontScale="92500" lnSpcReduction="10000"/>
          </a:bodyPr>
          <a:lstStyle/>
          <a:p>
            <a:pPr marL="0" indent="0">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b="1" dirty="0">
                <a:solidFill>
                  <a:schemeClr val="tx1"/>
                </a:solidFill>
                <a:effectLst/>
                <a:ea typeface="Calibri" panose="020F0502020204030204" pitchFamily="34" charset="0"/>
              </a:rPr>
              <a:t>Monthly Progress reports are due by the 15</a:t>
            </a:r>
            <a:r>
              <a:rPr lang="en-US" sz="2800" b="1" baseline="30000" dirty="0">
                <a:solidFill>
                  <a:schemeClr val="tx1"/>
                </a:solidFill>
                <a:effectLst/>
                <a:ea typeface="Calibri" panose="020F0502020204030204" pitchFamily="34" charset="0"/>
              </a:rPr>
              <a:t>th</a:t>
            </a:r>
            <a:r>
              <a:rPr lang="en-US" sz="2800" b="1" dirty="0">
                <a:solidFill>
                  <a:schemeClr val="tx1"/>
                </a:solidFill>
                <a:effectLst/>
                <a:ea typeface="Calibri" panose="020F0502020204030204" pitchFamily="34" charset="0"/>
              </a:rPr>
              <a:t> of each month.</a:t>
            </a:r>
          </a:p>
          <a:p>
            <a:pPr marL="0" indent="0">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800" dirty="0">
              <a:solidFill>
                <a:schemeClr val="tx1"/>
              </a:solidFill>
              <a:effectLst/>
              <a:ea typeface="Times New Roman" panose="02020603050405020304" pitchFamily="18" charset="0"/>
            </a:endParaRPr>
          </a:p>
          <a:p>
            <a:pPr marR="0" lvl="0" eaLnBrk="0" hangingPunct="0">
              <a:spcBef>
                <a:spcPts val="0"/>
              </a:spcBef>
              <a:spcAft>
                <a:spcPts val="0"/>
              </a:spcAft>
              <a:buSzPct val="100000"/>
              <a:buFont typeface="Wingdings 3" panose="05040102010807070707" pitchFamily="18" charset="2"/>
              <a:buChar char=""/>
              <a:tabLst>
                <a:tab pos="521335" algn="l"/>
              </a:tabLst>
            </a:pPr>
            <a:r>
              <a:rPr lang="en-US" sz="2800" spc="-10" dirty="0">
                <a:solidFill>
                  <a:schemeClr val="tx1"/>
                </a:solidFill>
                <a:effectLst/>
                <a:ea typeface="Calibri" panose="020F0502020204030204" pitchFamily="34" charset="0"/>
              </a:rPr>
              <a:t>Client demographic</a:t>
            </a:r>
            <a:endParaRPr lang="en-US" sz="2800" spc="-10" dirty="0">
              <a:solidFill>
                <a:schemeClr val="tx1"/>
              </a:solidFill>
              <a:effectLst/>
              <a:ea typeface="Times New Roman" panose="02020603050405020304" pitchFamily="18" charset="0"/>
            </a:endParaRPr>
          </a:p>
          <a:p>
            <a:pPr marR="0" lvl="0" eaLnBrk="0" hangingPunct="0">
              <a:spcBef>
                <a:spcPts val="0"/>
              </a:spcBef>
              <a:spcAft>
                <a:spcPts val="0"/>
              </a:spcAft>
              <a:buSzPct val="100000"/>
              <a:buFont typeface="Wingdings 3" panose="05040102010807070707" pitchFamily="18" charset="2"/>
              <a:buChar char=""/>
              <a:tabLst>
                <a:tab pos="521335" algn="l"/>
              </a:tabLst>
            </a:pPr>
            <a:r>
              <a:rPr lang="en-US" sz="2800" spc="-10" dirty="0">
                <a:solidFill>
                  <a:schemeClr val="tx1"/>
                </a:solidFill>
                <a:effectLst/>
                <a:ea typeface="Calibri" panose="020F0502020204030204" pitchFamily="34" charset="0"/>
              </a:rPr>
              <a:t>Number clients served</a:t>
            </a:r>
            <a:endParaRPr lang="en-US" sz="2800" spc="-10" dirty="0">
              <a:solidFill>
                <a:schemeClr val="tx1"/>
              </a:solidFill>
              <a:effectLst/>
              <a:ea typeface="Times New Roman" panose="02020603050405020304" pitchFamily="18" charset="0"/>
            </a:endParaRPr>
          </a:p>
          <a:p>
            <a:pPr marR="0" lvl="0" eaLnBrk="0" hangingPunct="0">
              <a:spcBef>
                <a:spcPts val="0"/>
              </a:spcBef>
              <a:spcAft>
                <a:spcPts val="0"/>
              </a:spcAft>
              <a:buSzPct val="100000"/>
              <a:buFont typeface="Wingdings 3" panose="05040102010807070707" pitchFamily="18" charset="2"/>
              <a:buChar char=""/>
              <a:tabLst>
                <a:tab pos="521335" algn="l"/>
              </a:tabLst>
            </a:pPr>
            <a:r>
              <a:rPr lang="en-US" sz="2800" spc="-10" dirty="0">
                <a:solidFill>
                  <a:schemeClr val="tx1"/>
                </a:solidFill>
                <a:effectLst/>
                <a:ea typeface="Calibri" panose="020F0502020204030204" pitchFamily="34" charset="0"/>
              </a:rPr>
              <a:t>Narrative highlighting progress in meeting</a:t>
            </a:r>
            <a:r>
              <a:rPr lang="en-US" sz="2800" spc="-35" dirty="0">
                <a:solidFill>
                  <a:schemeClr val="tx1"/>
                </a:solidFill>
                <a:effectLst/>
                <a:ea typeface="Calibri" panose="020F0502020204030204" pitchFamily="34" charset="0"/>
              </a:rPr>
              <a:t> </a:t>
            </a:r>
            <a:r>
              <a:rPr lang="en-US" sz="2800" spc="-10" dirty="0">
                <a:solidFill>
                  <a:schemeClr val="tx1"/>
                </a:solidFill>
                <a:effectLst/>
                <a:ea typeface="Calibri" panose="020F0502020204030204" pitchFamily="34" charset="0"/>
              </a:rPr>
              <a:t>objectives</a:t>
            </a:r>
            <a:endParaRPr lang="en-US" sz="2800" spc="-10" dirty="0">
              <a:solidFill>
                <a:schemeClr val="tx1"/>
              </a:solidFill>
              <a:effectLst/>
              <a:ea typeface="Times New Roman" panose="02020603050405020304" pitchFamily="18" charset="0"/>
            </a:endParaRPr>
          </a:p>
          <a:p>
            <a:pPr marR="0" lvl="0" eaLnBrk="0" hangingPunct="0">
              <a:spcBef>
                <a:spcPts val="0"/>
              </a:spcBef>
              <a:spcAft>
                <a:spcPts val="0"/>
              </a:spcAft>
              <a:buSzPct val="100000"/>
              <a:buFont typeface="Wingdings 3" panose="05040102010807070707" pitchFamily="18" charset="2"/>
              <a:buChar char=""/>
              <a:tabLst>
                <a:tab pos="521335" algn="l"/>
              </a:tabLst>
            </a:pPr>
            <a:r>
              <a:rPr lang="en-US" sz="2800" spc="-10" dirty="0">
                <a:solidFill>
                  <a:schemeClr val="tx1"/>
                </a:solidFill>
                <a:effectLst/>
                <a:ea typeface="Calibri" panose="020F0502020204030204" pitchFamily="34" charset="0"/>
              </a:rPr>
              <a:t>Major benchmarks, goals, outcomes, </a:t>
            </a:r>
            <a:r>
              <a:rPr lang="en-US" sz="2800" spc="-10" dirty="0">
                <a:solidFill>
                  <a:schemeClr val="tx1"/>
                </a:solidFill>
                <a:ea typeface="Calibri" panose="020F0502020204030204" pitchFamily="34" charset="0"/>
              </a:rPr>
              <a:t>outputs, </a:t>
            </a:r>
            <a:r>
              <a:rPr lang="en-US" sz="2800" spc="-10" dirty="0">
                <a:solidFill>
                  <a:schemeClr val="tx1"/>
                </a:solidFill>
                <a:effectLst/>
                <a:ea typeface="Calibri" panose="020F0502020204030204" pitchFamily="34" charset="0"/>
              </a:rPr>
              <a:t>and changes in the program</a:t>
            </a:r>
            <a:endParaRPr lang="en-US" sz="2800" spc="-10" dirty="0">
              <a:solidFill>
                <a:schemeClr val="tx1"/>
              </a:solidFill>
              <a:effectLst/>
              <a:ea typeface="Times New Roman" panose="02020603050405020304" pitchFamily="18" charset="0"/>
            </a:endParaRPr>
          </a:p>
          <a:p>
            <a:pPr marR="0" lvl="0">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ABFA0E38-9AAD-028E-D76E-6C3D8E997E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587955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99102" y="488985"/>
            <a:ext cx="4081329" cy="2647184"/>
          </a:xfrm>
        </p:spPr>
        <p:txBody>
          <a:bodyPr>
            <a:normAutofit/>
          </a:bodyPr>
          <a:lstStyle/>
          <a:p>
            <a:pPr algn="r"/>
            <a:r>
              <a:rPr lang="en-US" sz="4800" dirty="0"/>
              <a:t>Program</a:t>
            </a:r>
            <a:br>
              <a:rPr lang="en-US" sz="4800" dirty="0"/>
            </a:br>
            <a:r>
              <a:rPr lang="en-US" sz="4800" dirty="0"/>
              <a:t> Report</a:t>
            </a:r>
            <a:br>
              <a:rPr lang="en-US" sz="4800" dirty="0"/>
            </a:br>
            <a:r>
              <a:rPr lang="en-US" sz="4800" dirty="0"/>
              <a:t>Questions</a:t>
            </a:r>
          </a:p>
        </p:txBody>
      </p:sp>
      <p:pic>
        <p:nvPicPr>
          <p:cNvPr id="4" name="Picture 3" descr="A close up of a toy&#10;&#10;Description automatically generated with low confidence">
            <a:extLst>
              <a:ext uri="{FF2B5EF4-FFF2-40B4-BE49-F238E27FC236}">
                <a16:creationId xmlns:a16="http://schemas.microsoft.com/office/drawing/2014/main" id="{5378095B-BBCC-E1D2-FA73-9CF1F93C76C4}"/>
              </a:ext>
            </a:extLst>
          </p:cNvPr>
          <p:cNvPicPr>
            <a:picLocks noChangeAspect="1"/>
          </p:cNvPicPr>
          <p:nvPr/>
        </p:nvPicPr>
        <p:blipFill>
          <a:blip r:embed="rId2"/>
          <a:stretch>
            <a:fillRect/>
          </a:stretch>
        </p:blipFill>
        <p:spPr>
          <a:xfrm>
            <a:off x="5937234" y="863891"/>
            <a:ext cx="3485202" cy="5130217"/>
          </a:xfrm>
          <a:prstGeom prst="rect">
            <a:avLst/>
          </a:prstGeom>
        </p:spPr>
      </p:pic>
      <p:pic>
        <p:nvPicPr>
          <p:cNvPr id="3" name="Picture 2">
            <a:extLst>
              <a:ext uri="{FF2B5EF4-FFF2-40B4-BE49-F238E27FC236}">
                <a16:creationId xmlns:a16="http://schemas.microsoft.com/office/drawing/2014/main" id="{E323DAA4-1AE2-DF8C-229A-7556D871739F}"/>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782306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34" name="Picture 10" descr="Ten Minute Timer - YouTube">
            <a:extLst>
              <a:ext uri="{FF2B5EF4-FFF2-40B4-BE49-F238E27FC236}">
                <a16:creationId xmlns:a16="http://schemas.microsoft.com/office/drawing/2014/main" id="{42DC2140-5B13-85B3-D79C-DBC0BC994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85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78668" y="577255"/>
            <a:ext cx="4298536" cy="2271047"/>
          </a:xfrm>
        </p:spPr>
        <p:txBody>
          <a:bodyPr>
            <a:normAutofit/>
          </a:bodyPr>
          <a:lstStyle/>
          <a:p>
            <a:pPr algn="r"/>
            <a:r>
              <a:rPr lang="en-US" sz="4400" cap="all" dirty="0"/>
              <a:t>FINANCIAL MANAGEMENT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677204" y="685798"/>
            <a:ext cx="7136127" cy="5594947"/>
          </a:xfrm>
        </p:spPr>
        <p:txBody>
          <a:bodyPr>
            <a:normAutofit fontScale="92500"/>
          </a:bodyPr>
          <a:lstStyle/>
          <a:p>
            <a:pPr marL="0" marR="0" lvl="0" indent="0" algn="just">
              <a:lnSpc>
                <a:spcPct val="107000"/>
              </a:lnSpc>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dirty="0">
                <a:solidFill>
                  <a:schemeClr val="tx1"/>
                </a:solidFill>
                <a:effectLst/>
                <a:ea typeface="Times New Roman" panose="02020603050405020304" pitchFamily="18" charset="0"/>
              </a:rPr>
              <a:t>Payment Reimbursement</a:t>
            </a:r>
          </a:p>
          <a:p>
            <a:pPr lvl="1" algn="just">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dirty="0">
                <a:solidFill>
                  <a:schemeClr val="tx1"/>
                </a:solidFill>
                <a:ea typeface="Times New Roman" panose="02020603050405020304" pitchFamily="18" charset="0"/>
              </a:rPr>
              <a:t>Actual direct costs incurred</a:t>
            </a:r>
          </a:p>
          <a:p>
            <a:pPr lvl="1" algn="just">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dirty="0">
                <a:solidFill>
                  <a:schemeClr val="tx1"/>
                </a:solidFill>
                <a:ea typeface="Times New Roman" panose="02020603050405020304" pitchFamily="18" charset="0"/>
              </a:rPr>
              <a:t>Eligible and allowable costs and expenses:</a:t>
            </a:r>
          </a:p>
          <a:p>
            <a:pPr lvl="2" algn="just">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cs typeface="Times New Roman" panose="02020603050405020304" pitchFamily="18" charset="0"/>
              </a:rPr>
              <a:t>Personnel/staff (salary and</a:t>
            </a:r>
            <a:r>
              <a:rPr lang="en-US" sz="2800" spc="-25" dirty="0">
                <a:solidFill>
                  <a:schemeClr val="tx1"/>
                </a:solidFill>
                <a:effectLst/>
                <a:ea typeface="Calibri" panose="020F0502020204030204" pitchFamily="34" charset="0"/>
                <a:cs typeface="Times New Roman" panose="02020603050405020304" pitchFamily="18" charset="0"/>
              </a:rPr>
              <a:t> </a:t>
            </a:r>
            <a:r>
              <a:rPr lang="en-US" sz="2800" spc="-10" dirty="0">
                <a:solidFill>
                  <a:schemeClr val="tx1"/>
                </a:solidFill>
                <a:effectLst/>
                <a:ea typeface="Calibri" panose="020F0502020204030204" pitchFamily="34" charset="0"/>
                <a:cs typeface="Times New Roman" panose="02020603050405020304" pitchFamily="18" charset="0"/>
              </a:rPr>
              <a:t>benefits)</a:t>
            </a:r>
            <a:endParaRPr lang="en-US" sz="2800" spc="-10" dirty="0">
              <a:solidFill>
                <a:schemeClr val="tx1"/>
              </a:solidFill>
              <a:ea typeface="Calibri" panose="020F0502020204030204" pitchFamily="34" charset="0"/>
              <a:cs typeface="Times New Roman" panose="02020603050405020304" pitchFamily="18" charset="0"/>
            </a:endParaRPr>
          </a:p>
          <a:p>
            <a:pPr lvl="2" algn="just">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cs typeface="Times New Roman" panose="02020603050405020304" pitchFamily="18" charset="0"/>
              </a:rPr>
              <a:t>Overhead</a:t>
            </a:r>
            <a:endParaRPr lang="en-US" sz="2800" spc="-10" dirty="0">
              <a:solidFill>
                <a:schemeClr val="tx1"/>
              </a:solidFill>
              <a:ea typeface="Calibri" panose="020F0502020204030204" pitchFamily="34" charset="0"/>
              <a:cs typeface="Times New Roman" panose="02020603050405020304" pitchFamily="18" charset="0"/>
            </a:endParaRPr>
          </a:p>
          <a:p>
            <a:pPr lvl="2" algn="just">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cs typeface="Times New Roman" panose="02020603050405020304" pitchFamily="18" charset="0"/>
              </a:rPr>
              <a:t>Indirect Costs</a:t>
            </a:r>
            <a:endParaRPr lang="en-US" sz="2800" spc="-10" dirty="0">
              <a:solidFill>
                <a:schemeClr val="tx1"/>
              </a:solidFill>
              <a:ea typeface="Calibri" panose="020F0502020204030204" pitchFamily="34" charset="0"/>
              <a:cs typeface="Times New Roman" panose="02020603050405020304" pitchFamily="18" charset="0"/>
            </a:endParaRPr>
          </a:p>
          <a:p>
            <a:pPr lvl="2" algn="just">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a typeface="Calibri" panose="020F0502020204030204" pitchFamily="34" charset="0"/>
                <a:cs typeface="Times New Roman" panose="02020603050405020304" pitchFamily="18" charset="0"/>
              </a:rPr>
              <a:t>F</a:t>
            </a:r>
            <a:r>
              <a:rPr lang="en-US" sz="2800" spc="-10" dirty="0">
                <a:solidFill>
                  <a:schemeClr val="tx1"/>
                </a:solidFill>
                <a:effectLst/>
                <a:ea typeface="Calibri" panose="020F0502020204030204" pitchFamily="34" charset="0"/>
                <a:cs typeface="Times New Roman" panose="02020603050405020304" pitchFamily="18" charset="0"/>
              </a:rPr>
              <a:t>acility rental or leasing</a:t>
            </a:r>
            <a:r>
              <a:rPr lang="en-US" sz="2800" spc="-25" dirty="0">
                <a:solidFill>
                  <a:schemeClr val="tx1"/>
                </a:solidFill>
                <a:effectLst/>
                <a:ea typeface="Calibri" panose="020F0502020204030204" pitchFamily="34" charset="0"/>
                <a:cs typeface="Times New Roman" panose="02020603050405020304" pitchFamily="18" charset="0"/>
              </a:rPr>
              <a:t> </a:t>
            </a:r>
            <a:r>
              <a:rPr lang="en-US" sz="2800" spc="-10" dirty="0">
                <a:solidFill>
                  <a:schemeClr val="tx1"/>
                </a:solidFill>
                <a:effectLst/>
                <a:ea typeface="Calibri" panose="020F0502020204030204" pitchFamily="34" charset="0"/>
                <a:cs typeface="Times New Roman" panose="02020603050405020304" pitchFamily="18" charset="0"/>
              </a:rPr>
              <a:t>costs</a:t>
            </a:r>
            <a:endParaRPr lang="en-US" sz="2800" spc="-10" dirty="0">
              <a:solidFill>
                <a:schemeClr val="tx1"/>
              </a:solidFill>
              <a:ea typeface="Calibri" panose="020F0502020204030204" pitchFamily="34" charset="0"/>
              <a:cs typeface="Times New Roman" panose="02020603050405020304" pitchFamily="18" charset="0"/>
            </a:endParaRPr>
          </a:p>
          <a:p>
            <a:pPr lvl="2" algn="just">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cs typeface="Times New Roman" panose="02020603050405020304" pitchFamily="18" charset="0"/>
              </a:rPr>
              <a:t>Materials or supplies</a:t>
            </a:r>
            <a:endParaRPr lang="en-US" sz="2800" spc="-10" dirty="0">
              <a:solidFill>
                <a:schemeClr val="tx1"/>
              </a:solidFill>
              <a:ea typeface="Calibri" panose="020F0502020204030204" pitchFamily="34" charset="0"/>
              <a:cs typeface="Times New Roman" panose="02020603050405020304" pitchFamily="18" charset="0"/>
            </a:endParaRPr>
          </a:p>
          <a:p>
            <a:pPr lvl="2" algn="just">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cs typeface="Times New Roman" panose="02020603050405020304" pitchFamily="18" charset="0"/>
              </a:rPr>
              <a:t>Communications</a:t>
            </a:r>
            <a:endParaRPr lang="en-US" sz="2800" spc="-10" dirty="0">
              <a:solidFill>
                <a:schemeClr val="tx1"/>
              </a:solidFill>
              <a:ea typeface="Calibri" panose="020F0502020204030204" pitchFamily="34" charset="0"/>
              <a:cs typeface="Times New Roman" panose="02020603050405020304" pitchFamily="18" charset="0"/>
            </a:endParaRPr>
          </a:p>
          <a:p>
            <a:pPr lvl="2" eaLnBrk="0" hangingPunct="0">
              <a:spcBef>
                <a:spcPts val="0"/>
              </a:spcBef>
              <a:buFont typeface="Wingdings 3" panose="05040102010807070707" pitchFamily="18" charset="2"/>
              <a:buChar char=""/>
              <a:tabLst>
                <a:tab pos="2971800" algn="ctr"/>
                <a:tab pos="5943600" algn="r"/>
              </a:tabLst>
            </a:pPr>
            <a:r>
              <a:rPr lang="en-US" sz="2800" dirty="0">
                <a:solidFill>
                  <a:schemeClr val="tx1"/>
                </a:solidFill>
                <a:effectLst/>
                <a:ea typeface="Calibri" panose="020F0502020204030204" pitchFamily="34" charset="0"/>
                <a:cs typeface="Times New Roman" panose="02020603050405020304" pitchFamily="18" charset="0"/>
              </a:rPr>
              <a:t>Travel/mileage</a:t>
            </a:r>
            <a:endParaRPr lang="en-US" sz="2800" dirty="0">
              <a:solidFill>
                <a:schemeClr val="tx1"/>
              </a:solidFill>
              <a:ea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C4F3067C-A77F-5055-8C25-E51021D590BF}"/>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84752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A1EB-C19F-CA30-3AC0-F8C1B0C4F640}"/>
              </a:ext>
            </a:extLst>
          </p:cNvPr>
          <p:cNvSpPr>
            <a:spLocks noGrp="1"/>
          </p:cNvSpPr>
          <p:nvPr>
            <p:ph type="title"/>
          </p:nvPr>
        </p:nvSpPr>
        <p:spPr>
          <a:xfrm>
            <a:off x="2589213" y="609600"/>
            <a:ext cx="5230190" cy="1800314"/>
          </a:xfrm>
        </p:spPr>
        <p:txBody>
          <a:bodyPr/>
          <a:lstStyle/>
          <a:p>
            <a:r>
              <a:rPr lang="en-US" dirty="0"/>
              <a:t>RESPONSIBILITES</a:t>
            </a:r>
          </a:p>
        </p:txBody>
      </p:sp>
      <p:sp>
        <p:nvSpPr>
          <p:cNvPr id="4" name="Text Placeholder 2">
            <a:extLst>
              <a:ext uri="{FF2B5EF4-FFF2-40B4-BE49-F238E27FC236}">
                <a16:creationId xmlns:a16="http://schemas.microsoft.com/office/drawing/2014/main" id="{F31C7CF0-6C36-4B16-FA5B-FEF67DA46804}"/>
              </a:ext>
            </a:extLst>
          </p:cNvPr>
          <p:cNvSpPr>
            <a:spLocks noGrp="1"/>
          </p:cNvSpPr>
          <p:nvPr>
            <p:ph type="body" idx="1"/>
          </p:nvPr>
        </p:nvSpPr>
        <p:spPr>
          <a:xfrm>
            <a:off x="2589213" y="2306639"/>
            <a:ext cx="8915400" cy="3427590"/>
          </a:xfrm>
        </p:spPr>
        <p:txBody>
          <a:bodyPr vert="horz" lIns="91440" tIns="45720" rIns="91440" bIns="45720" rtlCol="0">
            <a:normAutofit/>
          </a:bodyPr>
          <a:lstStyle/>
          <a:p>
            <a:pPr>
              <a:buFont typeface="Wingdings 3" charset="2"/>
              <a:buChar char=""/>
            </a:pPr>
            <a:r>
              <a:rPr lang="en-US" sz="2400" dirty="0">
                <a:solidFill>
                  <a:schemeClr val="tx1">
                    <a:lumMod val="75000"/>
                    <a:lumOff val="25000"/>
                  </a:schemeClr>
                </a:solidFill>
              </a:rPr>
              <a:t>Grantee and Subrecipients share joint responsibility</a:t>
            </a:r>
          </a:p>
          <a:p>
            <a:pPr lvl="1">
              <a:buFont typeface="Wingdings 3" charset="2"/>
              <a:buChar char=""/>
            </a:pPr>
            <a:r>
              <a:rPr lang="en-US" sz="2400" dirty="0">
                <a:solidFill>
                  <a:schemeClr val="tx1">
                    <a:lumMod val="75000"/>
                    <a:lumOff val="25000"/>
                  </a:schemeClr>
                </a:solidFill>
                <a:effectLst/>
              </a:rPr>
              <a:t>Most federal requirements are passed to Subrecipient</a:t>
            </a:r>
            <a:endParaRPr lang="en-US" sz="2400" dirty="0">
              <a:solidFill>
                <a:schemeClr val="tx1">
                  <a:lumMod val="75000"/>
                  <a:lumOff val="25000"/>
                </a:schemeClr>
              </a:solidFill>
            </a:endParaRPr>
          </a:p>
          <a:p>
            <a:pPr lvl="1">
              <a:buFont typeface="Wingdings 3" charset="2"/>
              <a:buChar char=""/>
            </a:pPr>
            <a:r>
              <a:rPr lang="en-US" sz="2400" dirty="0">
                <a:solidFill>
                  <a:schemeClr val="tx1">
                    <a:lumMod val="75000"/>
                    <a:lumOff val="25000"/>
                  </a:schemeClr>
                </a:solidFill>
              </a:rPr>
              <a:t>Regulatory compliance &amp; performance go together</a:t>
            </a:r>
          </a:p>
          <a:p>
            <a:endParaRPr lang="en-US" sz="2400" dirty="0">
              <a:solidFill>
                <a:schemeClr val="tx1">
                  <a:lumMod val="75000"/>
                  <a:lumOff val="25000"/>
                </a:schemeClr>
              </a:solidFill>
            </a:endParaRPr>
          </a:p>
          <a:p>
            <a:pPr lvl="1"/>
            <a:endParaRPr lang="en-US" dirty="0">
              <a:solidFill>
                <a:schemeClr val="tx1">
                  <a:lumMod val="75000"/>
                  <a:lumOff val="25000"/>
                </a:schemeClr>
              </a:solidFill>
              <a:effectLst/>
            </a:endParaRPr>
          </a:p>
          <a:p>
            <a:pPr>
              <a:buFont typeface="Wingdings 3" charset="2"/>
              <a:buChar char=""/>
            </a:pPr>
            <a:endParaRPr lang="en-US" dirty="0">
              <a:solidFill>
                <a:schemeClr val="tx1">
                  <a:lumMod val="75000"/>
                  <a:lumOff val="25000"/>
                </a:schemeClr>
              </a:solidFill>
              <a:effectLst/>
            </a:endParaRPr>
          </a:p>
          <a:p>
            <a:pPr>
              <a:buFont typeface="Wingdings 3" charset="2"/>
              <a:buChar char=""/>
            </a:pPr>
            <a:endParaRPr lang="en-US" dirty="0">
              <a:solidFill>
                <a:schemeClr val="tx1">
                  <a:lumMod val="75000"/>
                  <a:lumOff val="25000"/>
                </a:schemeClr>
              </a:solidFill>
            </a:endParaRPr>
          </a:p>
        </p:txBody>
      </p:sp>
      <p:pic>
        <p:nvPicPr>
          <p:cNvPr id="3" name="Picture 2">
            <a:extLst>
              <a:ext uri="{FF2B5EF4-FFF2-40B4-BE49-F238E27FC236}">
                <a16:creationId xmlns:a16="http://schemas.microsoft.com/office/drawing/2014/main" id="{8CBC619A-D7E6-B106-AA8C-9C7DF812E59C}"/>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728712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61932" y="577255"/>
            <a:ext cx="4298536" cy="2271047"/>
          </a:xfrm>
        </p:spPr>
        <p:txBody>
          <a:bodyPr>
            <a:normAutofit/>
          </a:bodyPr>
          <a:lstStyle/>
          <a:p>
            <a:pPr algn="r"/>
            <a:r>
              <a:rPr lang="en-US" sz="4400" cap="all" dirty="0"/>
              <a:t>FINANCIAL MANAGEMENT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604387" y="685798"/>
            <a:ext cx="6479948" cy="5672273"/>
          </a:xfrm>
        </p:spPr>
        <p:txBody>
          <a:bodyPr>
            <a:normAutofit fontScale="85000" lnSpcReduction="20000"/>
          </a:bodyPr>
          <a:lstStyle/>
          <a:p>
            <a:pPr marL="0" marR="0" lvl="0" indent="0" algn="just">
              <a:lnSpc>
                <a:spcPct val="107000"/>
              </a:lnSpc>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dirty="0">
                <a:solidFill>
                  <a:schemeClr val="tx1"/>
                </a:solidFill>
                <a:effectLst/>
                <a:ea typeface="Times New Roman" panose="02020603050405020304" pitchFamily="18" charset="0"/>
              </a:rPr>
              <a:t>Ineligible Cost </a:t>
            </a:r>
            <a:r>
              <a:rPr lang="en-US" sz="2800" dirty="0">
                <a:solidFill>
                  <a:schemeClr val="tx1"/>
                </a:solidFill>
                <a:effectLst/>
                <a:ea typeface="Calibri" panose="020F0502020204030204" pitchFamily="34" charset="0"/>
                <a:cs typeface="Times New Roman" panose="02020603050405020304" pitchFamily="18" charset="0"/>
              </a:rPr>
              <a:t>Examples:</a:t>
            </a:r>
            <a:endParaRPr lang="en-US" sz="2800" dirty="0">
              <a:solidFill>
                <a:schemeClr val="tx1"/>
              </a:solidFill>
              <a:ea typeface="Calibri" panose="020F0502020204030204" pitchFamily="34" charset="0"/>
              <a:cs typeface="Times New Roman" panose="02020603050405020304" pitchFamily="18"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600" spc="-10" dirty="0">
                <a:solidFill>
                  <a:schemeClr val="tx1"/>
                </a:solidFill>
                <a:effectLst/>
                <a:ea typeface="Calibri" panose="020F0502020204030204" pitchFamily="34" charset="0"/>
              </a:rPr>
              <a:t>Programs that do not serve primarily low-moderate income</a:t>
            </a:r>
            <a:r>
              <a:rPr lang="en-US" sz="2600" spc="-30" dirty="0">
                <a:solidFill>
                  <a:schemeClr val="tx1"/>
                </a:solidFill>
                <a:effectLst/>
                <a:ea typeface="Calibri" panose="020F0502020204030204" pitchFamily="34" charset="0"/>
              </a:rPr>
              <a:t> </a:t>
            </a:r>
            <a:r>
              <a:rPr lang="en-US" sz="2600" spc="-10" dirty="0">
                <a:solidFill>
                  <a:schemeClr val="tx1"/>
                </a:solidFill>
                <a:effectLst/>
                <a:ea typeface="Calibri" panose="020F0502020204030204" pitchFamily="34" charset="0"/>
              </a:rPr>
              <a:t>persons</a:t>
            </a:r>
            <a:endParaRPr lang="en-US" sz="2600" spc="-10" dirty="0">
              <a:solidFill>
                <a:schemeClr val="tx1"/>
              </a:solidFill>
              <a:ea typeface="Calibri" panose="020F0502020204030204" pitchFamily="34"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rPr>
              <a:t>Programs that promote</a:t>
            </a:r>
            <a:r>
              <a:rPr lang="en-US" sz="2800" spc="-5" dirty="0">
                <a:solidFill>
                  <a:schemeClr val="tx1"/>
                </a:solidFill>
                <a:effectLst/>
                <a:ea typeface="Calibri" panose="020F0502020204030204" pitchFamily="34" charset="0"/>
              </a:rPr>
              <a:t> </a:t>
            </a:r>
            <a:r>
              <a:rPr lang="en-US" sz="2800" spc="-10" dirty="0">
                <a:solidFill>
                  <a:schemeClr val="tx1"/>
                </a:solidFill>
                <a:effectLst/>
                <a:ea typeface="Calibri" panose="020F0502020204030204" pitchFamily="34" charset="0"/>
              </a:rPr>
              <a:t>religion</a:t>
            </a:r>
            <a:endParaRPr lang="en-US" sz="2800" spc="-10" dirty="0">
              <a:solidFill>
                <a:schemeClr val="tx1"/>
              </a:solidFill>
              <a:ea typeface="Calibri" panose="020F0502020204030204" pitchFamily="34"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rPr>
              <a:t>Political activities</a:t>
            </a:r>
            <a:endParaRPr lang="en-US" sz="2800" spc="-10" dirty="0">
              <a:solidFill>
                <a:schemeClr val="tx1"/>
              </a:solidFill>
              <a:ea typeface="Calibri" panose="020F0502020204030204" pitchFamily="34"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rPr>
              <a:t>Marketing, incentives, or</a:t>
            </a:r>
            <a:r>
              <a:rPr lang="en-US" sz="2800" spc="5" dirty="0">
                <a:solidFill>
                  <a:schemeClr val="tx1"/>
                </a:solidFill>
                <a:effectLst/>
                <a:ea typeface="Calibri" panose="020F0502020204030204" pitchFamily="34" charset="0"/>
              </a:rPr>
              <a:t> </a:t>
            </a:r>
            <a:r>
              <a:rPr lang="en-US" sz="2800" spc="-10" dirty="0">
                <a:solidFill>
                  <a:schemeClr val="tx1"/>
                </a:solidFill>
                <a:effectLst/>
                <a:ea typeface="Calibri" panose="020F0502020204030204" pitchFamily="34" charset="0"/>
              </a:rPr>
              <a:t>fundraising</a:t>
            </a:r>
            <a:endParaRPr lang="en-US" sz="2800" spc="-10" dirty="0">
              <a:solidFill>
                <a:schemeClr val="tx1"/>
              </a:solidFill>
              <a:ea typeface="Calibri" panose="020F0502020204030204" pitchFamily="34"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rPr>
              <a:t>Payment of debt or expenses incurred prior to agreement</a:t>
            </a: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rPr>
              <a:t>Entertainment, furnishings, or personal property</a:t>
            </a:r>
            <a:endParaRPr lang="en-US" sz="2800" spc="-10" dirty="0">
              <a:solidFill>
                <a:schemeClr val="tx1"/>
              </a:solidFill>
              <a:ea typeface="Calibri" panose="020F0502020204030204" pitchFamily="34"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spc="-10" dirty="0">
                <a:solidFill>
                  <a:schemeClr val="tx1"/>
                </a:solidFill>
                <a:effectLst/>
                <a:ea typeface="Calibri" panose="020F0502020204030204" pitchFamily="34" charset="0"/>
              </a:rPr>
              <a:t>Generally, equipment, unless necessary to implement an eligible</a:t>
            </a:r>
            <a:r>
              <a:rPr lang="en-US" sz="2800" spc="-35" dirty="0">
                <a:solidFill>
                  <a:schemeClr val="tx1"/>
                </a:solidFill>
                <a:effectLst/>
                <a:ea typeface="Calibri" panose="020F0502020204030204" pitchFamily="34" charset="0"/>
              </a:rPr>
              <a:t> </a:t>
            </a:r>
            <a:r>
              <a:rPr lang="en-US" sz="2800" spc="-10" dirty="0">
                <a:solidFill>
                  <a:schemeClr val="tx1"/>
                </a:solidFill>
                <a:effectLst/>
                <a:ea typeface="Calibri" panose="020F0502020204030204" pitchFamily="34" charset="0"/>
              </a:rPr>
              <a:t>activity</a:t>
            </a:r>
            <a:endParaRPr lang="en-US" sz="2800" spc="-10" dirty="0">
              <a:solidFill>
                <a:schemeClr val="tx1"/>
              </a:solidFill>
              <a:effectLst/>
              <a:ea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00129427-BA5C-BA96-DDB1-650043FD2C9C}"/>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441863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FD6A2-95C0-278A-05BC-69B05AD6A43E}"/>
              </a:ext>
            </a:extLst>
          </p:cNvPr>
          <p:cNvSpPr>
            <a:spLocks noGrp="1"/>
          </p:cNvSpPr>
          <p:nvPr>
            <p:ph type="title"/>
          </p:nvPr>
        </p:nvSpPr>
        <p:spPr>
          <a:xfrm>
            <a:off x="5914821" y="457697"/>
            <a:ext cx="5753525" cy="961238"/>
          </a:xfrm>
        </p:spPr>
        <p:txBody>
          <a:bodyPr>
            <a:normAutofit fontScale="90000"/>
          </a:bodyPr>
          <a:lstStyle/>
          <a:p>
            <a:pPr algn="r"/>
            <a:r>
              <a:rPr lang="en-US" sz="5200" dirty="0"/>
              <a:t>Budget Worksheet</a:t>
            </a:r>
          </a:p>
        </p:txBody>
      </p:sp>
      <p:graphicFrame>
        <p:nvGraphicFramePr>
          <p:cNvPr id="8" name="Content Placeholder 7">
            <a:extLst>
              <a:ext uri="{FF2B5EF4-FFF2-40B4-BE49-F238E27FC236}">
                <a16:creationId xmlns:a16="http://schemas.microsoft.com/office/drawing/2014/main" id="{0F4C88FB-0943-2CED-8C09-FFDBF8185CB6}"/>
              </a:ext>
            </a:extLst>
          </p:cNvPr>
          <p:cNvGraphicFramePr>
            <a:graphicFrameLocks noGrp="1"/>
          </p:cNvGraphicFramePr>
          <p:nvPr>
            <p:ph idx="1"/>
            <p:extLst>
              <p:ext uri="{D42A27DB-BD31-4B8C-83A1-F6EECF244321}">
                <p14:modId xmlns:p14="http://schemas.microsoft.com/office/powerpoint/2010/main" val="101863136"/>
              </p:ext>
            </p:extLst>
          </p:nvPr>
        </p:nvGraphicFramePr>
        <p:xfrm>
          <a:off x="1444332" y="258731"/>
          <a:ext cx="9836208" cy="5093291"/>
        </p:xfrm>
        <a:graphic>
          <a:graphicData uri="http://schemas.openxmlformats.org/drawingml/2006/table">
            <a:tbl>
              <a:tblPr/>
              <a:tblGrid>
                <a:gridCol w="646764">
                  <a:extLst>
                    <a:ext uri="{9D8B030D-6E8A-4147-A177-3AD203B41FA5}">
                      <a16:colId xmlns:a16="http://schemas.microsoft.com/office/drawing/2014/main" val="4150420554"/>
                    </a:ext>
                  </a:extLst>
                </a:gridCol>
                <a:gridCol w="2304098">
                  <a:extLst>
                    <a:ext uri="{9D8B030D-6E8A-4147-A177-3AD203B41FA5}">
                      <a16:colId xmlns:a16="http://schemas.microsoft.com/office/drawing/2014/main" val="2980608639"/>
                    </a:ext>
                  </a:extLst>
                </a:gridCol>
                <a:gridCol w="1414797">
                  <a:extLst>
                    <a:ext uri="{9D8B030D-6E8A-4147-A177-3AD203B41FA5}">
                      <a16:colId xmlns:a16="http://schemas.microsoft.com/office/drawing/2014/main" val="2303796681"/>
                    </a:ext>
                  </a:extLst>
                </a:gridCol>
                <a:gridCol w="1158786">
                  <a:extLst>
                    <a:ext uri="{9D8B030D-6E8A-4147-A177-3AD203B41FA5}">
                      <a16:colId xmlns:a16="http://schemas.microsoft.com/office/drawing/2014/main" val="333099608"/>
                    </a:ext>
                  </a:extLst>
                </a:gridCol>
                <a:gridCol w="1064466">
                  <a:extLst>
                    <a:ext uri="{9D8B030D-6E8A-4147-A177-3AD203B41FA5}">
                      <a16:colId xmlns:a16="http://schemas.microsoft.com/office/drawing/2014/main" val="3707740644"/>
                    </a:ext>
                  </a:extLst>
                </a:gridCol>
                <a:gridCol w="1077941">
                  <a:extLst>
                    <a:ext uri="{9D8B030D-6E8A-4147-A177-3AD203B41FA5}">
                      <a16:colId xmlns:a16="http://schemas.microsoft.com/office/drawing/2014/main" val="3898780594"/>
                    </a:ext>
                  </a:extLst>
                </a:gridCol>
                <a:gridCol w="1077941">
                  <a:extLst>
                    <a:ext uri="{9D8B030D-6E8A-4147-A177-3AD203B41FA5}">
                      <a16:colId xmlns:a16="http://schemas.microsoft.com/office/drawing/2014/main" val="615217000"/>
                    </a:ext>
                  </a:extLst>
                </a:gridCol>
                <a:gridCol w="1091415">
                  <a:extLst>
                    <a:ext uri="{9D8B030D-6E8A-4147-A177-3AD203B41FA5}">
                      <a16:colId xmlns:a16="http://schemas.microsoft.com/office/drawing/2014/main" val="1350549960"/>
                    </a:ext>
                  </a:extLst>
                </a:gridCol>
              </a:tblGrid>
              <a:tr h="291879">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Agency Name:</a:t>
                      </a:r>
                    </a:p>
                  </a:txBody>
                  <a:tcPr marL="9160" marR="9160" marT="916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CDBG Center</a:t>
                      </a: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1385189856"/>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Project Title:</a:t>
                      </a:r>
                    </a:p>
                  </a:txBody>
                  <a:tcPr marL="9160" marR="9160" marT="9160"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Youth Leadership Program</a:t>
                      </a:r>
                    </a:p>
                  </a:txBody>
                  <a:tcPr marL="9160" marR="9160" marT="916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2513990445"/>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Fiscal Year:</a:t>
                      </a: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2022-2023</a:t>
                      </a: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3678913556"/>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Total Program Cost:</a:t>
                      </a:r>
                    </a:p>
                  </a:txBody>
                  <a:tcPr marL="9160" marR="9160" marT="916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$100,000.00 </a:t>
                      </a: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1104800153"/>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WVC Program Cost Requested:</a:t>
                      </a:r>
                    </a:p>
                  </a:txBody>
                  <a:tcPr marL="9160" marR="9160" marT="916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$20,000.00 </a:t>
                      </a: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651687437"/>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4161261177"/>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837281778"/>
                  </a:ext>
                </a:extLst>
              </a:tr>
              <a:tr h="612948">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Budget Line Item</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WVC CDBG Funding</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LMC Foundation</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PWL Foundation</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Other Funding</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Total Project Funding</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4595760"/>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Personnel Expenses</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$36,818.00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$18,182.00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25399445"/>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Program Supplies</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$2,682.00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$3,227.00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$5,909.00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895507"/>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Training</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65166869"/>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Transportation</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844685"/>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Communications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44741551"/>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Indirect Costs</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$1,818.00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$5,455.00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$1,818.00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$9,091.00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43122894"/>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TOTAL PROJECT COST</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$20,000.00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$60,000.00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$20,000.00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$100,000.00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38473710"/>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3187695129"/>
                  </a:ext>
                </a:extLst>
              </a:tr>
            </a:tbl>
          </a:graphicData>
        </a:graphic>
      </p:graphicFrame>
      <p:pic>
        <p:nvPicPr>
          <p:cNvPr id="2" name="Picture 1">
            <a:extLst>
              <a:ext uri="{FF2B5EF4-FFF2-40B4-BE49-F238E27FC236}">
                <a16:creationId xmlns:a16="http://schemas.microsoft.com/office/drawing/2014/main" id="{5AA89A97-01A1-27D9-D302-A04E0A37702A}"/>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42369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639848" y="508475"/>
            <a:ext cx="3799471" cy="2339411"/>
          </a:xfrm>
        </p:spPr>
        <p:txBody>
          <a:bodyPr>
            <a:normAutofit/>
          </a:bodyPr>
          <a:lstStyle/>
          <a:p>
            <a:pPr algn="r"/>
            <a:r>
              <a:rPr lang="en-US" sz="5200" cap="all" dirty="0"/>
              <a:t>Budget costs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3337767" y="584318"/>
            <a:ext cx="6167216" cy="5867757"/>
          </a:xfrm>
        </p:spPr>
        <p:txBody>
          <a:bodyPr>
            <a:normAutofit fontScale="92500" lnSpcReduction="10000"/>
          </a:bodyPr>
          <a:lstStyle/>
          <a:p>
            <a:pPr marL="0" marR="0" lvl="0" indent="0" eaLnBrk="0" hangingPunct="0">
              <a:lnSpc>
                <a:spcPct val="90000"/>
              </a:lnSpc>
              <a:spcBef>
                <a:spcPts val="0"/>
              </a:spcBef>
              <a:spcAft>
                <a:spcPts val="0"/>
              </a:spcAft>
              <a:buSzPts val="1200"/>
              <a:buNone/>
              <a:tabLst>
                <a:tab pos="521335" algn="l"/>
              </a:tabLst>
            </a:pPr>
            <a:r>
              <a:rPr lang="en-US" sz="2000" b="1" spc="-10" dirty="0">
                <a:solidFill>
                  <a:schemeClr val="tx1"/>
                </a:solidFill>
                <a:effectLst/>
                <a:ea typeface="Calibri" panose="020F0502020204030204" pitchFamily="34" charset="0"/>
              </a:rPr>
              <a:t>Personnel Costs</a:t>
            </a:r>
            <a:endParaRPr lang="en-US" sz="2000" b="1" spc="-10" dirty="0">
              <a:solidFill>
                <a:schemeClr val="tx1"/>
              </a:solidFill>
              <a:effectLst/>
              <a:ea typeface="Times New Roman" panose="02020603050405020304" pitchFamily="18" charset="0"/>
            </a:endParaRPr>
          </a:p>
          <a:p>
            <a:pPr lvl="1" eaLnBrk="0" hangingPunct="0">
              <a:lnSpc>
                <a:spcPct val="90000"/>
              </a:lnSpc>
              <a:spcBef>
                <a:spcPts val="0"/>
              </a:spcBef>
              <a:buFont typeface="Wingdings 3" panose="05040102010807070707" pitchFamily="18" charset="2"/>
              <a:buChar char="´"/>
              <a:tabLst>
                <a:tab pos="521335" algn="l"/>
              </a:tabLst>
            </a:pPr>
            <a:r>
              <a:rPr lang="en-US" sz="2000" dirty="0">
                <a:solidFill>
                  <a:schemeClr val="tx1"/>
                </a:solidFill>
                <a:effectLst/>
                <a:ea typeface="Calibri" panose="020F0502020204030204" pitchFamily="34" charset="0"/>
              </a:rPr>
              <a:t>Personnel Wages – Costs associated with the positions identified in the budget. Costs should reflect the actual amount of time each position spends on the</a:t>
            </a:r>
            <a:r>
              <a:rPr lang="en-US" sz="2000" spc="-5" dirty="0">
                <a:solidFill>
                  <a:schemeClr val="tx1"/>
                </a:solidFill>
                <a:effectLst/>
                <a:ea typeface="Calibri" panose="020F0502020204030204" pitchFamily="34" charset="0"/>
              </a:rPr>
              <a:t> </a:t>
            </a:r>
            <a:r>
              <a:rPr lang="en-US" sz="2000" dirty="0">
                <a:solidFill>
                  <a:schemeClr val="tx1"/>
                </a:solidFill>
                <a:effectLst/>
                <a:ea typeface="Calibri" panose="020F0502020204030204" pitchFamily="34" charset="0"/>
              </a:rPr>
              <a:t>program.</a:t>
            </a:r>
            <a:endParaRPr lang="en-US" sz="2000" dirty="0">
              <a:solidFill>
                <a:schemeClr val="tx1"/>
              </a:solidFill>
              <a:effectLst/>
              <a:ea typeface="Times New Roman" panose="02020603050405020304" pitchFamily="18" charset="0"/>
            </a:endParaRPr>
          </a:p>
          <a:p>
            <a:pPr lvl="1">
              <a:lnSpc>
                <a:spcPct val="90000"/>
              </a:lnSpc>
              <a:buFont typeface="Wingdings 3" panose="05040102010807070707" pitchFamily="18" charset="2"/>
              <a:buChar char="´"/>
            </a:pPr>
            <a:r>
              <a:rPr lang="en-US" sz="2000" dirty="0">
                <a:solidFill>
                  <a:schemeClr val="tx1"/>
                </a:solidFill>
                <a:effectLst/>
                <a:ea typeface="Calibri" panose="020F0502020204030204" pitchFamily="34" charset="0"/>
              </a:rPr>
              <a:t>Fringe Benefits – Payroll related costs of FICA, Worker’s Compensation, health insurance, sick time, vacation, retirement,</a:t>
            </a:r>
            <a:r>
              <a:rPr lang="en-US" sz="2000" spc="15" dirty="0">
                <a:solidFill>
                  <a:schemeClr val="tx1"/>
                </a:solidFill>
                <a:effectLst/>
                <a:ea typeface="Calibri" panose="020F0502020204030204" pitchFamily="34" charset="0"/>
              </a:rPr>
              <a:t> </a:t>
            </a:r>
            <a:r>
              <a:rPr lang="en-US" sz="2000" dirty="0">
                <a:solidFill>
                  <a:schemeClr val="tx1"/>
                </a:solidFill>
                <a:effectLst/>
                <a:ea typeface="Calibri" panose="020F0502020204030204" pitchFamily="34" charset="0"/>
              </a:rPr>
              <a:t>etc.</a:t>
            </a:r>
          </a:p>
          <a:p>
            <a:pPr lvl="1">
              <a:lnSpc>
                <a:spcPct val="90000"/>
              </a:lnSpc>
              <a:buFont typeface="Wingdings 3" panose="05040102010807070707" pitchFamily="18" charset="2"/>
              <a:buChar char="´"/>
            </a:pPr>
            <a:endParaRPr lang="en-US" sz="2000" dirty="0">
              <a:solidFill>
                <a:schemeClr val="tx1"/>
              </a:solidFill>
              <a:ea typeface="Calibri" panose="020F0502020204030204" pitchFamily="34" charset="0"/>
            </a:endParaRPr>
          </a:p>
          <a:p>
            <a:pPr marL="0" indent="0">
              <a:lnSpc>
                <a:spcPct val="90000"/>
              </a:lnSpc>
              <a:buNone/>
            </a:pPr>
            <a:r>
              <a:rPr lang="en-US" b="1" dirty="0">
                <a:solidFill>
                  <a:schemeClr val="tx1"/>
                </a:solidFill>
                <a:effectLst/>
                <a:ea typeface="Calibri" panose="020F0502020204030204" pitchFamily="34" charset="0"/>
                <a:cs typeface="Times New Roman" panose="02020603050405020304" pitchFamily="18" charset="0"/>
              </a:rPr>
              <a:t>Time Records</a:t>
            </a:r>
            <a:endParaRPr lang="en-US" dirty="0">
              <a:solidFill>
                <a:schemeClr val="tx1"/>
              </a:solidFill>
              <a:effectLst/>
              <a:ea typeface="Times New Roman" panose="02020603050405020304" pitchFamily="18" charset="0"/>
              <a:cs typeface="Times New Roman" panose="02020603050405020304" pitchFamily="18" charset="0"/>
            </a:endParaRPr>
          </a:p>
          <a:p>
            <a:pPr lvl="1" eaLnBrk="0" hangingPunct="0">
              <a:lnSpc>
                <a:spcPct val="90000"/>
              </a:lnSpc>
              <a:spcBef>
                <a:spcPts val="0"/>
              </a:spcBef>
              <a:buFont typeface="Wingdings 3" panose="05040102010807070707" pitchFamily="18" charset="2"/>
              <a:buChar char="´"/>
            </a:pPr>
            <a:r>
              <a:rPr lang="en-US" sz="2000" dirty="0">
                <a:solidFill>
                  <a:schemeClr val="tx1"/>
                </a:solidFill>
                <a:effectLst/>
                <a:ea typeface="Calibri" panose="020F0502020204030204" pitchFamily="34" charset="0"/>
              </a:rPr>
              <a:t>Time records—indicating hours worked, sick, vacation, holiday, etc</a:t>
            </a:r>
            <a:r>
              <a:rPr lang="en-US" sz="2000" dirty="0">
                <a:solidFill>
                  <a:schemeClr val="tx1"/>
                </a:solidFill>
                <a:ea typeface="Calibri" panose="020F0502020204030204" pitchFamily="34" charset="0"/>
              </a:rPr>
              <a:t>.</a:t>
            </a:r>
            <a:endParaRPr lang="en-US" sz="2000" dirty="0">
              <a:solidFill>
                <a:schemeClr val="tx1"/>
              </a:solidFill>
              <a:effectLst/>
              <a:ea typeface="Calibri" panose="020F0502020204030204" pitchFamily="34" charset="0"/>
            </a:endParaRPr>
          </a:p>
          <a:p>
            <a:pPr lvl="1" eaLnBrk="0" hangingPunct="0">
              <a:lnSpc>
                <a:spcPct val="90000"/>
              </a:lnSpc>
              <a:spcBef>
                <a:spcPts val="0"/>
              </a:spcBef>
              <a:buFont typeface="Wingdings 3" panose="05040102010807070707" pitchFamily="18" charset="2"/>
              <a:buChar char="´"/>
            </a:pPr>
            <a:r>
              <a:rPr lang="en-US" sz="2000" dirty="0">
                <a:solidFill>
                  <a:schemeClr val="tx1"/>
                </a:solidFill>
                <a:effectLst/>
                <a:ea typeface="Calibri" panose="020F0502020204030204" pitchFamily="34" charset="0"/>
              </a:rPr>
              <a:t>Timesheets—recorded each day and signed by both employee and supervisor</a:t>
            </a:r>
            <a:endParaRPr lang="en-US" sz="2000" dirty="0">
              <a:solidFill>
                <a:schemeClr val="tx1"/>
              </a:solidFill>
              <a:ea typeface="Calibri" panose="020F0502020204030204" pitchFamily="34" charset="0"/>
            </a:endParaRPr>
          </a:p>
          <a:p>
            <a:pPr lvl="1" eaLnBrk="0" hangingPunct="0">
              <a:lnSpc>
                <a:spcPct val="90000"/>
              </a:lnSpc>
              <a:spcBef>
                <a:spcPts val="0"/>
              </a:spcBef>
              <a:buFont typeface="Wingdings 3" panose="05040102010807070707" pitchFamily="18" charset="2"/>
              <a:buChar char="´"/>
            </a:pPr>
            <a:r>
              <a:rPr lang="en-US" sz="2000" dirty="0">
                <a:solidFill>
                  <a:schemeClr val="tx1"/>
                </a:solidFill>
                <a:effectLst/>
                <a:ea typeface="Calibri" panose="020F0502020204030204" pitchFamily="34" charset="0"/>
              </a:rPr>
              <a:t>Timesheets—labor distribution and time project log </a:t>
            </a:r>
            <a:r>
              <a:rPr lang="en-US" sz="2000" dirty="0">
                <a:solidFill>
                  <a:schemeClr val="tx1"/>
                </a:solidFill>
                <a:ea typeface="Calibri" panose="020F0502020204030204" pitchFamily="34" charset="0"/>
              </a:rPr>
              <a:t>that</a:t>
            </a:r>
            <a:r>
              <a:rPr lang="en-US" sz="2000" dirty="0">
                <a:solidFill>
                  <a:schemeClr val="tx1"/>
                </a:solidFill>
                <a:effectLst/>
                <a:ea typeface="Calibri" panose="020F0502020204030204" pitchFamily="34" charset="0"/>
              </a:rPr>
              <a:t> documents time spent on the program must be kept for all grant funded employees</a:t>
            </a:r>
          </a:p>
          <a:p>
            <a:pPr lvl="1" eaLnBrk="0" hangingPunct="0">
              <a:lnSpc>
                <a:spcPct val="90000"/>
              </a:lnSpc>
              <a:spcBef>
                <a:spcPts val="0"/>
              </a:spcBef>
              <a:buFont typeface="Wingdings 3" panose="05040102010807070707" pitchFamily="18" charset="2"/>
              <a:buChar char="´"/>
            </a:pPr>
            <a:r>
              <a:rPr lang="en-US" sz="2000" dirty="0">
                <a:solidFill>
                  <a:schemeClr val="tx1"/>
                </a:solidFill>
                <a:effectLst/>
                <a:ea typeface="Calibri" panose="020F0502020204030204" pitchFamily="34" charset="0"/>
              </a:rPr>
              <a:t>Copies of timesheets must be submitted with reimbursement request if claiming personnel costs</a:t>
            </a:r>
            <a:endParaRPr lang="en-US" sz="20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F628A3A5-BC32-9232-14B7-DDF4EE324BE8}"/>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833941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7807-B415-4FC2-91D9-78E837CF2930}"/>
              </a:ext>
            </a:extLst>
          </p:cNvPr>
          <p:cNvSpPr>
            <a:spLocks noGrp="1"/>
          </p:cNvSpPr>
          <p:nvPr>
            <p:ph type="title"/>
          </p:nvPr>
        </p:nvSpPr>
        <p:spPr>
          <a:xfrm>
            <a:off x="714989" y="696297"/>
            <a:ext cx="2534637" cy="1496510"/>
          </a:xfrm>
        </p:spPr>
        <p:txBody>
          <a:bodyPr>
            <a:normAutofit fontScale="90000"/>
          </a:bodyPr>
          <a:lstStyle/>
          <a:p>
            <a:r>
              <a:rPr lang="en-US" dirty="0">
                <a:solidFill>
                  <a:schemeClr val="tx1"/>
                </a:solidFill>
              </a:rPr>
              <a:t>WVC PAYROLL/</a:t>
            </a:r>
            <a:br>
              <a:rPr lang="en-US" dirty="0">
                <a:solidFill>
                  <a:schemeClr val="tx1"/>
                </a:solidFill>
              </a:rPr>
            </a:br>
            <a:r>
              <a:rPr lang="en-US" dirty="0">
                <a:solidFill>
                  <a:schemeClr val="tx1"/>
                </a:solidFill>
              </a:rPr>
              <a:t>TIMESHEET</a:t>
            </a:r>
          </a:p>
        </p:txBody>
      </p:sp>
      <p:pic>
        <p:nvPicPr>
          <p:cNvPr id="7" name="Picture 6" descr="Table&#10;&#10;Description automatically generated">
            <a:extLst>
              <a:ext uri="{FF2B5EF4-FFF2-40B4-BE49-F238E27FC236}">
                <a16:creationId xmlns:a16="http://schemas.microsoft.com/office/drawing/2014/main" id="{E9CE43A3-66C8-3A2A-5B01-A5EC81FFCC5E}"/>
              </a:ext>
            </a:extLst>
          </p:cNvPr>
          <p:cNvPicPr>
            <a:picLocks noChangeAspect="1"/>
          </p:cNvPicPr>
          <p:nvPr/>
        </p:nvPicPr>
        <p:blipFill>
          <a:blip r:embed="rId2"/>
          <a:stretch>
            <a:fillRect/>
          </a:stretch>
        </p:blipFill>
        <p:spPr>
          <a:xfrm>
            <a:off x="3206897" y="460334"/>
            <a:ext cx="5963898" cy="5937332"/>
          </a:xfrm>
          <a:prstGeom prst="rect">
            <a:avLst/>
          </a:prstGeom>
        </p:spPr>
      </p:pic>
      <p:pic>
        <p:nvPicPr>
          <p:cNvPr id="3" name="Picture 2">
            <a:extLst>
              <a:ext uri="{FF2B5EF4-FFF2-40B4-BE49-F238E27FC236}">
                <a16:creationId xmlns:a16="http://schemas.microsoft.com/office/drawing/2014/main" id="{D909E147-A81B-8AE2-2797-97BB5BB78EA5}"/>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4665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63000" y="480700"/>
            <a:ext cx="3121836" cy="1995757"/>
          </a:xfrm>
        </p:spPr>
        <p:txBody>
          <a:bodyPr>
            <a:normAutofit/>
          </a:bodyPr>
          <a:lstStyle/>
          <a:p>
            <a:pPr algn="r"/>
            <a:r>
              <a:rPr lang="en-US" sz="5200" cap="all" dirty="0"/>
              <a:t>Budget Costs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3782432" y="706630"/>
            <a:ext cx="6730947" cy="5444740"/>
          </a:xfrm>
        </p:spPr>
        <p:txBody>
          <a:bodyPr>
            <a:normAutofit lnSpcReduction="10000"/>
          </a:bodyPr>
          <a:lstStyle/>
          <a:p>
            <a:pPr marL="0" marR="0" lvl="0" indent="0" eaLnBrk="0" hangingPunct="0">
              <a:lnSpc>
                <a:spcPct val="90000"/>
              </a:lnSpc>
              <a:spcBef>
                <a:spcPts val="0"/>
              </a:spcBef>
              <a:spcAft>
                <a:spcPts val="600"/>
              </a:spcAft>
              <a:buSzPts val="1200"/>
              <a:buNone/>
              <a:tabLst>
                <a:tab pos="521335" algn="l"/>
              </a:tabLst>
            </a:pPr>
            <a:r>
              <a:rPr lang="en-US" sz="2000" b="1" spc="-10" dirty="0">
                <a:solidFill>
                  <a:schemeClr val="tx1"/>
                </a:solidFill>
                <a:effectLst/>
                <a:ea typeface="Calibri" panose="020F0502020204030204" pitchFamily="34" charset="0"/>
              </a:rPr>
              <a:t>Operating Costs/Program</a:t>
            </a:r>
            <a:r>
              <a:rPr lang="en-US" sz="2000" b="1" spc="-15" dirty="0">
                <a:solidFill>
                  <a:schemeClr val="tx1"/>
                </a:solidFill>
                <a:effectLst/>
                <a:ea typeface="Calibri" panose="020F0502020204030204" pitchFamily="34" charset="0"/>
              </a:rPr>
              <a:t> </a:t>
            </a:r>
            <a:r>
              <a:rPr lang="en-US" sz="2000" b="1" spc="-10" dirty="0">
                <a:solidFill>
                  <a:schemeClr val="tx1"/>
                </a:solidFill>
                <a:effectLst/>
                <a:ea typeface="Calibri" panose="020F0502020204030204" pitchFamily="34" charset="0"/>
              </a:rPr>
              <a:t>Delivery</a:t>
            </a:r>
            <a:endParaRPr lang="en-US" sz="2000" b="1" spc="-10" dirty="0">
              <a:solidFill>
                <a:schemeClr val="tx1"/>
              </a:solidFill>
              <a:effectLst/>
              <a:ea typeface="Times New Roman" panose="02020603050405020304" pitchFamily="18" charset="0"/>
            </a:endParaRPr>
          </a:p>
          <a:p>
            <a:pPr marR="0" lvl="1" eaLnBrk="0" hangingPunct="0">
              <a:lnSpc>
                <a:spcPct val="90000"/>
              </a:lnSpc>
              <a:spcBef>
                <a:spcPts val="0"/>
              </a:spcBef>
              <a:spcAft>
                <a:spcPts val="0"/>
              </a:spcAft>
              <a:buFont typeface="Wingdings 3" panose="05040102010807070707" pitchFamily="18" charset="2"/>
              <a:buChar char="´"/>
              <a:tabLst>
                <a:tab pos="521335" algn="l"/>
              </a:tabLst>
            </a:pPr>
            <a:r>
              <a:rPr lang="en-US" sz="2000" dirty="0">
                <a:solidFill>
                  <a:schemeClr val="tx1"/>
                </a:solidFill>
                <a:effectLst/>
                <a:ea typeface="Calibri" panose="020F0502020204030204" pitchFamily="34" charset="0"/>
              </a:rPr>
              <a:t>Supplies: Consumable commodities Direct Client Supportive Services – Rent, bus passes, food utilities, childcare, clothing, hygiene kits and other program costs paid on behalf of</a:t>
            </a:r>
            <a:r>
              <a:rPr lang="en-US" sz="2000" spc="-10" dirty="0">
                <a:solidFill>
                  <a:schemeClr val="tx1"/>
                </a:solidFill>
                <a:effectLst/>
                <a:ea typeface="Calibri" panose="020F0502020204030204" pitchFamily="34" charset="0"/>
              </a:rPr>
              <a:t> </a:t>
            </a:r>
            <a:r>
              <a:rPr lang="en-US" sz="2000" dirty="0">
                <a:solidFill>
                  <a:schemeClr val="tx1"/>
                </a:solidFill>
                <a:effectLst/>
                <a:ea typeface="Calibri" panose="020F0502020204030204" pitchFamily="34" charset="0"/>
              </a:rPr>
              <a:t>clients</a:t>
            </a:r>
            <a:endParaRPr lang="en-US" sz="2000" dirty="0">
              <a:solidFill>
                <a:schemeClr val="tx1"/>
              </a:solidFill>
              <a:effectLst/>
              <a:ea typeface="Times New Roman" panose="02020603050405020304" pitchFamily="18" charset="0"/>
            </a:endParaRPr>
          </a:p>
          <a:p>
            <a:pPr marR="0" lvl="1" eaLnBrk="0" hangingPunct="0">
              <a:lnSpc>
                <a:spcPct val="90000"/>
              </a:lnSpc>
              <a:spcBef>
                <a:spcPts val="0"/>
              </a:spcBef>
              <a:spcAft>
                <a:spcPts val="0"/>
              </a:spcAft>
              <a:buFont typeface="Wingdings 3" panose="05040102010807070707" pitchFamily="18" charset="2"/>
              <a:buChar char="´"/>
              <a:tabLst>
                <a:tab pos="521335" algn="l"/>
              </a:tabLst>
            </a:pPr>
            <a:r>
              <a:rPr lang="en-US" sz="2000" dirty="0">
                <a:solidFill>
                  <a:schemeClr val="tx1"/>
                </a:solidFill>
                <a:effectLst/>
                <a:ea typeface="Calibri" panose="020F0502020204030204" pitchFamily="34" charset="0"/>
              </a:rPr>
              <a:t>Communication: Telephone, telephone installation, and postage</a:t>
            </a:r>
            <a:endParaRPr lang="en-US" sz="2000" dirty="0">
              <a:solidFill>
                <a:schemeClr val="tx1"/>
              </a:solidFill>
              <a:effectLst/>
              <a:ea typeface="Times New Roman" panose="02020603050405020304" pitchFamily="18" charset="0"/>
            </a:endParaRPr>
          </a:p>
          <a:p>
            <a:pPr marR="0" lvl="1" eaLnBrk="0" hangingPunct="0">
              <a:lnSpc>
                <a:spcPct val="90000"/>
              </a:lnSpc>
              <a:spcBef>
                <a:spcPts val="0"/>
              </a:spcBef>
              <a:spcAft>
                <a:spcPts val="0"/>
              </a:spcAft>
              <a:buFont typeface="Wingdings 3" panose="05040102010807070707" pitchFamily="18" charset="2"/>
              <a:buChar char="´"/>
              <a:tabLst>
                <a:tab pos="521335" algn="l"/>
              </a:tabLst>
            </a:pPr>
            <a:r>
              <a:rPr lang="en-US" sz="2000" dirty="0">
                <a:solidFill>
                  <a:schemeClr val="tx1"/>
                </a:solidFill>
                <a:effectLst/>
                <a:ea typeface="Calibri" panose="020F0502020204030204" pitchFamily="34" charset="0"/>
              </a:rPr>
              <a:t>Printing:  Copying, printing, paper, ink, and copy</a:t>
            </a:r>
            <a:r>
              <a:rPr lang="en-US" sz="2000" spc="-15" dirty="0">
                <a:solidFill>
                  <a:schemeClr val="tx1"/>
                </a:solidFill>
                <a:effectLst/>
                <a:ea typeface="Calibri" panose="020F0502020204030204" pitchFamily="34" charset="0"/>
              </a:rPr>
              <a:t> </a:t>
            </a:r>
            <a:r>
              <a:rPr lang="en-US" sz="2000" dirty="0">
                <a:solidFill>
                  <a:schemeClr val="tx1"/>
                </a:solidFill>
                <a:effectLst/>
                <a:ea typeface="Calibri" panose="020F0502020204030204" pitchFamily="34" charset="0"/>
              </a:rPr>
              <a:t>machine</a:t>
            </a:r>
            <a:endParaRPr lang="en-US" sz="2000" dirty="0">
              <a:solidFill>
                <a:schemeClr val="tx1"/>
              </a:solidFill>
              <a:effectLst/>
              <a:ea typeface="Times New Roman" panose="02020603050405020304" pitchFamily="18" charset="0"/>
            </a:endParaRPr>
          </a:p>
          <a:p>
            <a:pPr marR="0" lvl="1" eaLnBrk="0" hangingPunct="0">
              <a:lnSpc>
                <a:spcPct val="90000"/>
              </a:lnSpc>
              <a:spcBef>
                <a:spcPts val="0"/>
              </a:spcBef>
              <a:spcAft>
                <a:spcPts val="0"/>
              </a:spcAft>
              <a:buFont typeface="Wingdings 3" panose="05040102010807070707" pitchFamily="18" charset="2"/>
              <a:buChar char="´"/>
              <a:tabLst>
                <a:tab pos="521335" algn="l"/>
              </a:tabLst>
            </a:pPr>
            <a:r>
              <a:rPr lang="en-US" sz="2000" dirty="0">
                <a:solidFill>
                  <a:schemeClr val="tx1"/>
                </a:solidFill>
                <a:effectLst/>
                <a:ea typeface="Calibri" panose="020F0502020204030204" pitchFamily="34" charset="0"/>
              </a:rPr>
              <a:t>Utilities:  Electricity, gas, water, and trash</a:t>
            </a:r>
            <a:r>
              <a:rPr lang="en-US" sz="2000" spc="10" dirty="0">
                <a:solidFill>
                  <a:schemeClr val="tx1"/>
                </a:solidFill>
                <a:effectLst/>
                <a:ea typeface="Calibri" panose="020F0502020204030204" pitchFamily="34" charset="0"/>
              </a:rPr>
              <a:t> </a:t>
            </a:r>
            <a:r>
              <a:rPr lang="en-US" sz="2000" dirty="0">
                <a:solidFill>
                  <a:schemeClr val="tx1"/>
                </a:solidFill>
                <a:effectLst/>
                <a:ea typeface="Calibri" panose="020F0502020204030204" pitchFamily="34" charset="0"/>
              </a:rPr>
              <a:t>removal</a:t>
            </a:r>
            <a:endParaRPr lang="en-US" sz="2000" dirty="0">
              <a:solidFill>
                <a:schemeClr val="tx1"/>
              </a:solidFill>
              <a:effectLst/>
              <a:ea typeface="Times New Roman" panose="02020603050405020304" pitchFamily="18" charset="0"/>
            </a:endParaRPr>
          </a:p>
          <a:p>
            <a:pPr marR="0" lvl="1" eaLnBrk="0" hangingPunct="0">
              <a:lnSpc>
                <a:spcPct val="90000"/>
              </a:lnSpc>
              <a:spcBef>
                <a:spcPts val="0"/>
              </a:spcBef>
              <a:spcAft>
                <a:spcPts val="0"/>
              </a:spcAft>
              <a:buFont typeface="Wingdings 3" panose="05040102010807070707" pitchFamily="18" charset="2"/>
              <a:buChar char="´"/>
              <a:tabLst>
                <a:tab pos="521335" algn="l"/>
              </a:tabLst>
            </a:pPr>
            <a:r>
              <a:rPr lang="en-US" sz="2000" dirty="0">
                <a:solidFill>
                  <a:schemeClr val="tx1"/>
                </a:solidFill>
                <a:effectLst/>
                <a:ea typeface="Calibri" panose="020F0502020204030204" pitchFamily="34" charset="0"/>
              </a:rPr>
              <a:t>Rent: Rental costs for real property or office space for</a:t>
            </a:r>
            <a:r>
              <a:rPr lang="en-US" sz="2000" spc="-60" dirty="0">
                <a:solidFill>
                  <a:schemeClr val="tx1"/>
                </a:solidFill>
                <a:effectLst/>
                <a:ea typeface="Calibri" panose="020F0502020204030204" pitchFamily="34" charset="0"/>
              </a:rPr>
              <a:t> </a:t>
            </a:r>
            <a:r>
              <a:rPr lang="en-US" sz="2000" dirty="0">
                <a:solidFill>
                  <a:schemeClr val="tx1"/>
                </a:solidFill>
                <a:effectLst/>
                <a:ea typeface="Calibri" panose="020F0502020204030204" pitchFamily="34" charset="0"/>
              </a:rPr>
              <a:t>program</a:t>
            </a:r>
            <a:endParaRPr lang="en-US" sz="2000" dirty="0">
              <a:solidFill>
                <a:schemeClr val="tx1"/>
              </a:solidFill>
              <a:effectLst/>
              <a:ea typeface="Times New Roman" panose="02020603050405020304" pitchFamily="18" charset="0"/>
            </a:endParaRPr>
          </a:p>
          <a:p>
            <a:pPr marR="0" lvl="1" eaLnBrk="0" hangingPunct="0">
              <a:lnSpc>
                <a:spcPct val="90000"/>
              </a:lnSpc>
              <a:spcBef>
                <a:spcPts val="0"/>
              </a:spcBef>
              <a:spcAft>
                <a:spcPts val="0"/>
              </a:spcAft>
              <a:buFont typeface="Wingdings 3" panose="05040102010807070707" pitchFamily="18" charset="2"/>
              <a:buChar char="´"/>
              <a:tabLst>
                <a:tab pos="521335" algn="l"/>
              </a:tabLst>
            </a:pPr>
            <a:r>
              <a:rPr lang="en-US" sz="2000" dirty="0">
                <a:solidFill>
                  <a:schemeClr val="tx1"/>
                </a:solidFill>
                <a:effectLst/>
                <a:ea typeface="Calibri" panose="020F0502020204030204" pitchFamily="34" charset="0"/>
              </a:rPr>
              <a:t>Travel: Mileage reimbursement for conducting program</a:t>
            </a:r>
            <a:r>
              <a:rPr lang="en-US" sz="2000" spc="-25" dirty="0">
                <a:solidFill>
                  <a:schemeClr val="tx1"/>
                </a:solidFill>
                <a:effectLst/>
                <a:ea typeface="Calibri" panose="020F0502020204030204" pitchFamily="34" charset="0"/>
              </a:rPr>
              <a:t> </a:t>
            </a:r>
            <a:r>
              <a:rPr lang="en-US" sz="2000" dirty="0">
                <a:solidFill>
                  <a:schemeClr val="tx1"/>
                </a:solidFill>
                <a:effectLst/>
                <a:ea typeface="Calibri" panose="020F0502020204030204" pitchFamily="34" charset="0"/>
              </a:rPr>
              <a:t>objectives</a:t>
            </a:r>
            <a:endParaRPr lang="en-US" sz="2000" dirty="0">
              <a:solidFill>
                <a:schemeClr val="tx1"/>
              </a:solidFill>
              <a:effectLst/>
              <a:ea typeface="Times New Roman" panose="02020603050405020304" pitchFamily="18" charset="0"/>
            </a:endParaRPr>
          </a:p>
          <a:p>
            <a:pPr marR="0" lvl="1" eaLnBrk="0" hangingPunct="0">
              <a:lnSpc>
                <a:spcPct val="90000"/>
              </a:lnSpc>
              <a:spcBef>
                <a:spcPts val="0"/>
              </a:spcBef>
              <a:spcAft>
                <a:spcPts val="0"/>
              </a:spcAft>
              <a:buFont typeface="Wingdings 3" panose="05040102010807070707" pitchFamily="18" charset="2"/>
              <a:buChar char="´"/>
              <a:tabLst>
                <a:tab pos="521335" algn="l"/>
              </a:tabLst>
            </a:pPr>
            <a:r>
              <a:rPr lang="en-US" sz="2000" dirty="0">
                <a:solidFill>
                  <a:schemeClr val="tx1"/>
                </a:solidFill>
                <a:effectLst/>
                <a:ea typeface="Calibri" panose="020F0502020204030204" pitchFamily="34" charset="0"/>
              </a:rPr>
              <a:t>Insurance: Insurance related costs required for the operation of the program</a:t>
            </a:r>
            <a:endParaRPr lang="en-US" sz="2000" dirty="0">
              <a:solidFill>
                <a:schemeClr val="tx1"/>
              </a:solidFill>
              <a:effectLst/>
              <a:ea typeface="Times New Roman" panose="02020603050405020304" pitchFamily="18" charset="0"/>
            </a:endParaRPr>
          </a:p>
          <a:p>
            <a:pPr marR="0" lvl="1" eaLnBrk="0" hangingPunct="0">
              <a:lnSpc>
                <a:spcPct val="90000"/>
              </a:lnSpc>
              <a:spcBef>
                <a:spcPts val="0"/>
              </a:spcBef>
              <a:spcAft>
                <a:spcPts val="0"/>
              </a:spcAft>
              <a:buFont typeface="Wingdings 3" panose="05040102010807070707" pitchFamily="18" charset="2"/>
              <a:buChar char="´"/>
              <a:tabLst>
                <a:tab pos="521335" algn="l"/>
              </a:tabLst>
            </a:pPr>
            <a:r>
              <a:rPr lang="en-US" sz="2000" b="1" dirty="0">
                <a:solidFill>
                  <a:schemeClr val="tx1"/>
                </a:solidFill>
                <a:effectLst/>
                <a:highlight>
                  <a:srgbClr val="FF0000"/>
                </a:highlight>
                <a:ea typeface="Calibri" panose="020F0502020204030204" pitchFamily="34" charset="0"/>
              </a:rPr>
              <a:t>Entertainment costs is not an allowable expense and will not be</a:t>
            </a:r>
            <a:r>
              <a:rPr lang="en-US" sz="2000" b="1" spc="5" dirty="0">
                <a:solidFill>
                  <a:schemeClr val="tx1"/>
                </a:solidFill>
                <a:effectLst/>
                <a:highlight>
                  <a:srgbClr val="FF0000"/>
                </a:highlight>
                <a:ea typeface="Calibri" panose="020F0502020204030204" pitchFamily="34" charset="0"/>
              </a:rPr>
              <a:t> </a:t>
            </a:r>
            <a:r>
              <a:rPr lang="en-US" sz="2000" b="1" dirty="0">
                <a:solidFill>
                  <a:schemeClr val="tx1"/>
                </a:solidFill>
                <a:effectLst/>
                <a:highlight>
                  <a:srgbClr val="FF0000"/>
                </a:highlight>
                <a:ea typeface="Calibri" panose="020F0502020204030204" pitchFamily="34" charset="0"/>
              </a:rPr>
              <a:t>reimbursed</a:t>
            </a:r>
            <a:endParaRPr lang="en-US" sz="2000" dirty="0">
              <a:solidFill>
                <a:schemeClr val="tx1"/>
              </a:solidFill>
              <a:effectLst/>
              <a:highlight>
                <a:srgbClr val="FF0000"/>
              </a:highlight>
              <a:ea typeface="Times New Roman" panose="02020603050405020304" pitchFamily="18" charset="0"/>
            </a:endParaRPr>
          </a:p>
        </p:txBody>
      </p:sp>
      <p:pic>
        <p:nvPicPr>
          <p:cNvPr id="4" name="Picture 3">
            <a:extLst>
              <a:ext uri="{FF2B5EF4-FFF2-40B4-BE49-F238E27FC236}">
                <a16:creationId xmlns:a16="http://schemas.microsoft.com/office/drawing/2014/main" id="{08BEB4CB-5446-9F6C-2441-A5AFB9183DAA}"/>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326003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7807-B415-4FC2-91D9-78E837CF2930}"/>
              </a:ext>
            </a:extLst>
          </p:cNvPr>
          <p:cNvSpPr>
            <a:spLocks noGrp="1"/>
          </p:cNvSpPr>
          <p:nvPr>
            <p:ph type="title"/>
          </p:nvPr>
        </p:nvSpPr>
        <p:spPr>
          <a:xfrm>
            <a:off x="434015" y="593350"/>
            <a:ext cx="3531811" cy="3248611"/>
          </a:xfrm>
        </p:spPr>
        <p:txBody>
          <a:bodyPr>
            <a:normAutofit/>
          </a:bodyPr>
          <a:lstStyle/>
          <a:p>
            <a:pPr algn="r"/>
            <a:r>
              <a:rPr lang="en-US" dirty="0">
                <a:solidFill>
                  <a:schemeClr val="tx1"/>
                </a:solidFill>
              </a:rPr>
              <a:t>GENERAL</a:t>
            </a:r>
            <a:br>
              <a:rPr lang="en-US" dirty="0">
                <a:solidFill>
                  <a:schemeClr val="tx1"/>
                </a:solidFill>
              </a:rPr>
            </a:br>
            <a:r>
              <a:rPr lang="en-US" dirty="0">
                <a:solidFill>
                  <a:schemeClr val="tx1"/>
                </a:solidFill>
              </a:rPr>
              <a:t>LEDGER</a:t>
            </a:r>
            <a:br>
              <a:rPr lang="en-US" dirty="0">
                <a:solidFill>
                  <a:schemeClr val="tx1"/>
                </a:solidFill>
              </a:rPr>
            </a:br>
            <a:r>
              <a:rPr lang="en-US" dirty="0">
                <a:solidFill>
                  <a:schemeClr val="tx1"/>
                </a:solidFill>
              </a:rPr>
              <a:t>TRANSACTIONS</a:t>
            </a:r>
          </a:p>
        </p:txBody>
      </p:sp>
      <p:pic>
        <p:nvPicPr>
          <p:cNvPr id="12" name="Picture 11">
            <a:extLst>
              <a:ext uri="{FF2B5EF4-FFF2-40B4-BE49-F238E27FC236}">
                <a16:creationId xmlns:a16="http://schemas.microsoft.com/office/drawing/2014/main" id="{DED76964-3108-4407-8E01-864363A7672C}"/>
              </a:ext>
            </a:extLst>
          </p:cNvPr>
          <p:cNvPicPr>
            <a:picLocks noChangeAspect="1"/>
          </p:cNvPicPr>
          <p:nvPr/>
        </p:nvPicPr>
        <p:blipFill>
          <a:blip r:embed="rId2"/>
          <a:stretch>
            <a:fillRect/>
          </a:stretch>
        </p:blipFill>
        <p:spPr>
          <a:xfrm>
            <a:off x="3965826" y="866774"/>
            <a:ext cx="8121456" cy="5124451"/>
          </a:xfrm>
          <a:prstGeom prst="rect">
            <a:avLst/>
          </a:prstGeom>
        </p:spPr>
      </p:pic>
      <p:pic>
        <p:nvPicPr>
          <p:cNvPr id="3" name="Picture 2">
            <a:extLst>
              <a:ext uri="{FF2B5EF4-FFF2-40B4-BE49-F238E27FC236}">
                <a16:creationId xmlns:a16="http://schemas.microsoft.com/office/drawing/2014/main" id="{F34E3E62-3CDB-EB0F-7CAB-F2667A92107C}"/>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31448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03E8-C147-856D-7C5A-24BA0F4A7D53}"/>
              </a:ext>
            </a:extLst>
          </p:cNvPr>
          <p:cNvSpPr>
            <a:spLocks noGrp="1"/>
          </p:cNvSpPr>
          <p:nvPr>
            <p:ph type="title"/>
          </p:nvPr>
        </p:nvSpPr>
        <p:spPr>
          <a:xfrm>
            <a:off x="226500" y="632656"/>
            <a:ext cx="2822085" cy="1280890"/>
          </a:xfrm>
        </p:spPr>
        <p:txBody>
          <a:bodyPr/>
          <a:lstStyle/>
          <a:p>
            <a:pPr algn="r"/>
            <a:r>
              <a:rPr lang="en-US" dirty="0"/>
              <a:t>INVOICES</a:t>
            </a:r>
          </a:p>
        </p:txBody>
      </p:sp>
      <p:sp>
        <p:nvSpPr>
          <p:cNvPr id="3" name="Content Placeholder 2">
            <a:extLst>
              <a:ext uri="{FF2B5EF4-FFF2-40B4-BE49-F238E27FC236}">
                <a16:creationId xmlns:a16="http://schemas.microsoft.com/office/drawing/2014/main" id="{B4627AC6-C3F5-07DF-6D00-2778B277881E}"/>
              </a:ext>
            </a:extLst>
          </p:cNvPr>
          <p:cNvSpPr>
            <a:spLocks noGrp="1"/>
          </p:cNvSpPr>
          <p:nvPr>
            <p:ph idx="1"/>
          </p:nvPr>
        </p:nvSpPr>
        <p:spPr>
          <a:xfrm>
            <a:off x="3528008" y="809714"/>
            <a:ext cx="6956795" cy="5323231"/>
          </a:xfrm>
        </p:spPr>
        <p:txBody>
          <a:bodyPr>
            <a:normAutofit fontScale="92500"/>
          </a:bodyPr>
          <a:lstStyle/>
          <a:p>
            <a:pPr>
              <a:buFont typeface="Wingdings 3" panose="05040102010807070707" pitchFamily="18" charset="2"/>
              <a:buChar char="´"/>
            </a:pPr>
            <a:r>
              <a:rPr lang="en-US" sz="2400" dirty="0">
                <a:solidFill>
                  <a:schemeClr val="tx1"/>
                </a:solidFill>
                <a:cs typeface="Times New Roman" panose="02020603050405020304" pitchFamily="18" charset="0"/>
              </a:rPr>
              <a:t>Monthly by the 15</a:t>
            </a:r>
            <a:r>
              <a:rPr lang="en-US" sz="2400" baseline="30000" dirty="0">
                <a:solidFill>
                  <a:schemeClr val="tx1"/>
                </a:solidFill>
                <a:cs typeface="Times New Roman" panose="02020603050405020304" pitchFamily="18" charset="0"/>
              </a:rPr>
              <a:t>th</a:t>
            </a:r>
            <a:r>
              <a:rPr lang="en-US" sz="2400" dirty="0">
                <a:solidFill>
                  <a:schemeClr val="tx1"/>
                </a:solidFill>
                <a:cs typeface="Times New Roman" panose="02020603050405020304" pitchFamily="18" charset="0"/>
              </a:rPr>
              <a:t> </a:t>
            </a: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CDBG Disbursement Cover letter</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Agency name</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Summary of expenses itemized by budget categories</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Brief budget narrative</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Time period covered for related expenses</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Contact person with phone and email</a:t>
            </a:r>
            <a:endParaRPr lang="en-US" sz="2400" dirty="0">
              <a:solidFill>
                <a:schemeClr val="tx1"/>
              </a:solidFill>
              <a:effectLst/>
              <a:ea typeface="Times New Roman" panose="02020603050405020304" pitchFamily="18" charset="0"/>
            </a:endParaRP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Transaction Detail Report</a:t>
            </a:r>
            <a:endParaRPr lang="en-US" sz="2400" dirty="0">
              <a:solidFill>
                <a:schemeClr val="tx1"/>
              </a:solidFill>
              <a:effectLst/>
              <a:ea typeface="Times New Roman" panose="02020603050405020304" pitchFamily="18" charset="0"/>
            </a:endParaRP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Statement of Expenses</a:t>
            </a:r>
            <a:endParaRPr lang="en-US" sz="2400" dirty="0">
              <a:solidFill>
                <a:schemeClr val="tx1"/>
              </a:solidFill>
              <a:effectLst/>
              <a:ea typeface="Times New Roman" panose="02020603050405020304" pitchFamily="18" charset="0"/>
            </a:endParaRP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Invoice/receipts </a:t>
            </a:r>
            <a:endParaRPr lang="en-US" sz="2400" dirty="0">
              <a:solidFill>
                <a:schemeClr val="tx1"/>
              </a:solidFill>
              <a:effectLst/>
              <a:ea typeface="Times New Roman" panose="02020603050405020304" pitchFamily="18" charset="0"/>
            </a:endParaRP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Timesheets/check stubs </a:t>
            </a:r>
            <a:endParaRPr lang="en-US" sz="2400" dirty="0">
              <a:solidFill>
                <a:schemeClr val="tx1"/>
              </a:solidFill>
              <a:ea typeface="Calibri" panose="020F0502020204030204" pitchFamily="34" charset="0"/>
            </a:endParaRP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Proof of employee payment must be submitted</a:t>
            </a:r>
            <a:endParaRPr lang="en-US" sz="2400" dirty="0">
              <a:solidFill>
                <a:schemeClr val="tx1"/>
              </a:solidFill>
            </a:endParaRPr>
          </a:p>
        </p:txBody>
      </p:sp>
      <p:pic>
        <p:nvPicPr>
          <p:cNvPr id="4" name="Picture 3">
            <a:extLst>
              <a:ext uri="{FF2B5EF4-FFF2-40B4-BE49-F238E27FC236}">
                <a16:creationId xmlns:a16="http://schemas.microsoft.com/office/drawing/2014/main" id="{604F87BC-DD59-93C4-7973-56B5691A6AE6}"/>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150948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7807-B415-4FC2-91D9-78E837CF2930}"/>
              </a:ext>
            </a:extLst>
          </p:cNvPr>
          <p:cNvSpPr>
            <a:spLocks noGrp="1"/>
          </p:cNvSpPr>
          <p:nvPr>
            <p:ph type="title"/>
          </p:nvPr>
        </p:nvSpPr>
        <p:spPr>
          <a:xfrm>
            <a:off x="343254" y="685049"/>
            <a:ext cx="3458684" cy="1263391"/>
          </a:xfrm>
        </p:spPr>
        <p:txBody>
          <a:bodyPr>
            <a:normAutofit/>
          </a:bodyPr>
          <a:lstStyle/>
          <a:p>
            <a:pPr algn="r"/>
            <a:r>
              <a:rPr lang="en-US" cap="all" dirty="0">
                <a:solidFill>
                  <a:schemeClr val="tx1"/>
                </a:solidFill>
              </a:rPr>
              <a:t>Invoice Cover Letter</a:t>
            </a:r>
          </a:p>
        </p:txBody>
      </p:sp>
      <p:pic>
        <p:nvPicPr>
          <p:cNvPr id="4" name="Picture 3" descr="Table&#10;&#10;Description automatically generated">
            <a:extLst>
              <a:ext uri="{FF2B5EF4-FFF2-40B4-BE49-F238E27FC236}">
                <a16:creationId xmlns:a16="http://schemas.microsoft.com/office/drawing/2014/main" id="{D08A96B5-6A99-5D68-D975-582E2E2ACD10}"/>
              </a:ext>
            </a:extLst>
          </p:cNvPr>
          <p:cNvPicPr>
            <a:picLocks noChangeAspect="1"/>
          </p:cNvPicPr>
          <p:nvPr/>
        </p:nvPicPr>
        <p:blipFill>
          <a:blip r:embed="rId2"/>
          <a:stretch>
            <a:fillRect/>
          </a:stretch>
        </p:blipFill>
        <p:spPr>
          <a:xfrm>
            <a:off x="5024927" y="0"/>
            <a:ext cx="6472501" cy="6858000"/>
          </a:xfrm>
          <a:prstGeom prst="rect">
            <a:avLst/>
          </a:prstGeom>
        </p:spPr>
      </p:pic>
      <p:pic>
        <p:nvPicPr>
          <p:cNvPr id="3" name="Picture 2">
            <a:extLst>
              <a:ext uri="{FF2B5EF4-FFF2-40B4-BE49-F238E27FC236}">
                <a16:creationId xmlns:a16="http://schemas.microsoft.com/office/drawing/2014/main" id="{33DE2D94-2B3A-1CB0-1FE0-BBDC83139FAE}"/>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82724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10491" y="497791"/>
            <a:ext cx="2871387" cy="1271188"/>
          </a:xfrm>
        </p:spPr>
        <p:txBody>
          <a:bodyPr>
            <a:normAutofit/>
          </a:bodyPr>
          <a:lstStyle/>
          <a:p>
            <a:pPr algn="r"/>
            <a:r>
              <a:rPr lang="en-US" sz="4400" dirty="0"/>
              <a:t>AUDITS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3550264" y="970748"/>
            <a:ext cx="6990459" cy="4916503"/>
          </a:xfrm>
        </p:spPr>
        <p:txBody>
          <a:bodyPr>
            <a:normAutofit lnSpcReduction="10000"/>
          </a:bodyPr>
          <a:lstStyle/>
          <a:p>
            <a:pPr marR="187960" eaLnBrk="0" hangingPunct="0">
              <a:lnSpc>
                <a:spcPct val="107000"/>
              </a:lnSpc>
              <a:spcBef>
                <a:spcPts val="0"/>
              </a:spcBef>
              <a:buSzPct val="100000"/>
              <a:buFont typeface="Wingdings 3" panose="05040102010807070707" pitchFamily="18" charset="2"/>
              <a:buChar char="´"/>
              <a:tabLst>
                <a:tab pos="521335" algn="l"/>
              </a:tabLst>
            </a:pPr>
            <a:r>
              <a:rPr lang="en-US" sz="2000" b="1" i="1" dirty="0">
                <a:solidFill>
                  <a:schemeClr val="tx1"/>
                </a:solidFill>
                <a:effectLst/>
                <a:ea typeface="Calibri" panose="020F0502020204030204" pitchFamily="34" charset="0"/>
              </a:rPr>
              <a:t>The primary goal </a:t>
            </a:r>
            <a:r>
              <a:rPr lang="en-US" sz="2000" dirty="0">
                <a:solidFill>
                  <a:schemeClr val="tx1"/>
                </a:solidFill>
                <a:effectLst/>
                <a:ea typeface="Calibri" panose="020F0502020204030204" pitchFamily="34" charset="0"/>
              </a:rPr>
              <a:t>of the audit is to determine whether and agency has adequate systems in place to assure objectives are met, resources are safeguarded, regulations are followed, and reliable data is obtained and maintained. </a:t>
            </a:r>
            <a:endParaRPr lang="en-US" sz="2000" b="1" i="1" spc="-10" dirty="0">
              <a:solidFill>
                <a:schemeClr val="tx1"/>
              </a:solidFill>
              <a:effectLst/>
              <a:ea typeface="Calibri" panose="020F0502020204030204" pitchFamily="34" charset="0"/>
            </a:endParaRPr>
          </a:p>
          <a:p>
            <a:pPr marR="187960" lvl="0" eaLnBrk="0" hangingPunct="0">
              <a:lnSpc>
                <a:spcPct val="107000"/>
              </a:lnSpc>
              <a:spcBef>
                <a:spcPts val="0"/>
              </a:spcBef>
              <a:spcAft>
                <a:spcPts val="0"/>
              </a:spcAft>
              <a:buSzPct val="100000"/>
              <a:buFont typeface="Wingdings 3" panose="05040102010807070707" pitchFamily="18" charset="2"/>
              <a:buChar char="´"/>
              <a:tabLst>
                <a:tab pos="521335" algn="l"/>
              </a:tabLst>
            </a:pPr>
            <a:r>
              <a:rPr lang="en-US" sz="2000" b="1" i="1" spc="-10" dirty="0">
                <a:solidFill>
                  <a:schemeClr val="tx1"/>
                </a:solidFill>
                <a:effectLst/>
                <a:ea typeface="Calibri" panose="020F0502020204030204" pitchFamily="34" charset="0"/>
              </a:rPr>
              <a:t>Financial audits </a:t>
            </a:r>
            <a:r>
              <a:rPr lang="en-US" sz="2000" spc="-10" dirty="0">
                <a:solidFill>
                  <a:schemeClr val="tx1"/>
                </a:solidFill>
                <a:effectLst/>
                <a:ea typeface="Calibri" panose="020F0502020204030204" pitchFamily="34" charset="0"/>
              </a:rPr>
              <a:t>are designed to provide an independent opinion on the agency’s financial statements, internal central structures, cash flow, and compliance with specific financial systems and procedural requirements.</a:t>
            </a:r>
          </a:p>
          <a:p>
            <a:pPr marR="187960" lvl="0" eaLnBrk="0" hangingPunct="0">
              <a:lnSpc>
                <a:spcPct val="107000"/>
              </a:lnSpc>
              <a:spcBef>
                <a:spcPts val="0"/>
              </a:spcBef>
              <a:spcAft>
                <a:spcPts val="0"/>
              </a:spcAft>
              <a:buSzPct val="100000"/>
              <a:buFont typeface="Wingdings 3" panose="05040102010807070707" pitchFamily="18" charset="2"/>
              <a:buChar char="´"/>
              <a:tabLst>
                <a:tab pos="521335" algn="l"/>
              </a:tabLst>
            </a:pPr>
            <a:endParaRPr lang="en-US" sz="2000" spc="-10" dirty="0">
              <a:solidFill>
                <a:schemeClr val="tx1"/>
              </a:solidFill>
              <a:effectLst/>
              <a:ea typeface="Times New Roman" panose="02020603050405020304" pitchFamily="18" charset="0"/>
            </a:endParaRPr>
          </a:p>
          <a:p>
            <a:pPr marR="286385" lvl="0" eaLnBrk="0" hangingPunct="0">
              <a:lnSpc>
                <a:spcPct val="107000"/>
              </a:lnSpc>
              <a:spcBef>
                <a:spcPts val="0"/>
              </a:spcBef>
              <a:spcAft>
                <a:spcPts val="0"/>
              </a:spcAft>
              <a:buSzPct val="100000"/>
              <a:buFont typeface="Wingdings 3" panose="05040102010807070707" pitchFamily="18" charset="2"/>
              <a:buChar char="´"/>
              <a:tabLst>
                <a:tab pos="521335" algn="l"/>
              </a:tabLst>
            </a:pPr>
            <a:r>
              <a:rPr lang="en-US" sz="2000" b="1" i="1" spc="-10" dirty="0">
                <a:solidFill>
                  <a:schemeClr val="tx1"/>
                </a:solidFill>
                <a:effectLst/>
                <a:ea typeface="Calibri" panose="020F0502020204030204" pitchFamily="34" charset="0"/>
              </a:rPr>
              <a:t>Programmatic audits </a:t>
            </a:r>
            <a:r>
              <a:rPr lang="en-US" sz="2000" spc="-10" dirty="0">
                <a:solidFill>
                  <a:schemeClr val="tx1"/>
                </a:solidFill>
                <a:effectLst/>
                <a:ea typeface="Calibri" panose="020F0502020204030204" pitchFamily="34" charset="0"/>
              </a:rPr>
              <a:t>provide an independent point of view on the extent to which the agency has efficiently and effectively carried out its operations and achieved the intended program results and</a:t>
            </a:r>
            <a:r>
              <a:rPr lang="en-US" sz="2000" spc="-70" dirty="0">
                <a:solidFill>
                  <a:schemeClr val="tx1"/>
                </a:solidFill>
                <a:effectLst/>
                <a:ea typeface="Calibri" panose="020F0502020204030204" pitchFamily="34" charset="0"/>
              </a:rPr>
              <a:t> </a:t>
            </a:r>
            <a:r>
              <a:rPr lang="en-US" sz="2000" spc="-10" dirty="0">
                <a:solidFill>
                  <a:schemeClr val="tx1"/>
                </a:solidFill>
                <a:effectLst/>
                <a:ea typeface="Calibri" panose="020F0502020204030204" pitchFamily="34" charset="0"/>
              </a:rPr>
              <a:t>benefit.</a:t>
            </a:r>
          </a:p>
        </p:txBody>
      </p:sp>
      <p:pic>
        <p:nvPicPr>
          <p:cNvPr id="4" name="Picture 3">
            <a:extLst>
              <a:ext uri="{FF2B5EF4-FFF2-40B4-BE49-F238E27FC236}">
                <a16:creationId xmlns:a16="http://schemas.microsoft.com/office/drawing/2014/main" id="{3F70BBCB-CC41-1D64-5ABD-556B9F307D4F}"/>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285333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90A5-9F96-1416-8FC0-339C6C35482A}"/>
              </a:ext>
            </a:extLst>
          </p:cNvPr>
          <p:cNvSpPr>
            <a:spLocks noGrp="1"/>
          </p:cNvSpPr>
          <p:nvPr>
            <p:ph type="title"/>
          </p:nvPr>
        </p:nvSpPr>
        <p:spPr>
          <a:xfrm>
            <a:off x="399407" y="641201"/>
            <a:ext cx="3992859" cy="1280890"/>
          </a:xfrm>
        </p:spPr>
        <p:txBody>
          <a:bodyPr/>
          <a:lstStyle/>
          <a:p>
            <a:r>
              <a:rPr lang="en-US" dirty="0"/>
              <a:t>PROCUREMENT</a:t>
            </a:r>
          </a:p>
        </p:txBody>
      </p:sp>
      <p:sp>
        <p:nvSpPr>
          <p:cNvPr id="3" name="Content Placeholder 2">
            <a:extLst>
              <a:ext uri="{FF2B5EF4-FFF2-40B4-BE49-F238E27FC236}">
                <a16:creationId xmlns:a16="http://schemas.microsoft.com/office/drawing/2014/main" id="{4F5037A3-14A0-2E8B-BA42-A682944B44B7}"/>
              </a:ext>
            </a:extLst>
          </p:cNvPr>
          <p:cNvSpPr>
            <a:spLocks noGrp="1"/>
          </p:cNvSpPr>
          <p:nvPr>
            <p:ph idx="1"/>
          </p:nvPr>
        </p:nvSpPr>
        <p:spPr>
          <a:xfrm>
            <a:off x="3931223" y="727193"/>
            <a:ext cx="6494803" cy="5403613"/>
          </a:xfrm>
        </p:spPr>
        <p:txBody>
          <a:bodyPr>
            <a:noAutofit/>
          </a:bodyPr>
          <a:lstStyle/>
          <a:p>
            <a:pPr marL="0" indent="0">
              <a:buNone/>
            </a:pPr>
            <a:r>
              <a:rPr lang="en-US" sz="1900" b="1" dirty="0">
                <a:solidFill>
                  <a:schemeClr val="tx1"/>
                </a:solidFill>
              </a:rPr>
              <a:t>Equipment vs Supplies</a:t>
            </a:r>
          </a:p>
          <a:p>
            <a:pPr lvl="1">
              <a:buFont typeface="Wingdings 3" panose="05040102010807070707" pitchFamily="18" charset="2"/>
              <a:buChar char="´"/>
            </a:pPr>
            <a:r>
              <a:rPr lang="en-US" sz="1900" i="1" dirty="0">
                <a:solidFill>
                  <a:schemeClr val="tx1"/>
                </a:solidFill>
                <a:effectLst/>
                <a:ea typeface="Times New Roman" panose="02020603050405020304" pitchFamily="18" charset="0"/>
              </a:rPr>
              <a:t>Equipment</a:t>
            </a:r>
            <a:r>
              <a:rPr lang="en-US" sz="1900" dirty="0">
                <a:solidFill>
                  <a:schemeClr val="tx1"/>
                </a:solidFill>
                <a:effectLst/>
                <a:ea typeface="Times New Roman" panose="02020603050405020304" pitchFamily="18" charset="0"/>
              </a:rPr>
              <a:t> means tangible personal property (including information technology systems) having a useful life of more than one year and a per-unit acquisition cost which equals or exceeds the lesser of the capitalization level established by the non-federal entity for financial statement purposes, or $5,000. </a:t>
            </a:r>
            <a:r>
              <a:rPr lang="en-US" sz="1900" dirty="0">
                <a:solidFill>
                  <a:schemeClr val="tx1"/>
                </a:solidFill>
                <a:effectLst/>
                <a:highlight>
                  <a:srgbClr val="FF0000"/>
                </a:highlight>
                <a:ea typeface="Times New Roman" panose="02020603050405020304" pitchFamily="18" charset="0"/>
              </a:rPr>
              <a:t>Pre-Purchase Approval Required</a:t>
            </a:r>
          </a:p>
          <a:p>
            <a:pPr lvl="1">
              <a:buFont typeface="Wingdings 3" panose="05040102010807070707" pitchFamily="18" charset="2"/>
              <a:buChar char="´"/>
            </a:pPr>
            <a:r>
              <a:rPr lang="en-US" sz="1900" i="1" dirty="0">
                <a:solidFill>
                  <a:schemeClr val="tx1"/>
                </a:solidFill>
                <a:effectLst/>
                <a:ea typeface="Times New Roman" panose="02020603050405020304" pitchFamily="18" charset="0"/>
              </a:rPr>
              <a:t>Supplies</a:t>
            </a:r>
            <a:r>
              <a:rPr lang="en-US" sz="1900" dirty="0">
                <a:solidFill>
                  <a:schemeClr val="tx1"/>
                </a:solidFill>
                <a:effectLst/>
                <a:ea typeface="Times New Roman" panose="02020603050405020304" pitchFamily="18" charset="0"/>
              </a:rPr>
              <a:t> means all tangible personal property other than those described in </a:t>
            </a:r>
            <a:r>
              <a:rPr lang="en-US" sz="1900" u="sng" dirty="0">
                <a:solidFill>
                  <a:schemeClr val="tx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 200.33</a:t>
            </a:r>
            <a:r>
              <a:rPr lang="en-US" sz="1900" dirty="0">
                <a:solidFill>
                  <a:schemeClr val="tx1"/>
                </a:solidFill>
                <a:effectLst/>
                <a:ea typeface="Times New Roman" panose="02020603050405020304" pitchFamily="18" charset="0"/>
              </a:rPr>
              <a:t> Equipment. A computing device is a supply if the acquisition cost is less than the lesser of the capitalization level established by the non-federal entity for financial statement purposes or $5,000, regardless of the length of its useful life.</a:t>
            </a:r>
          </a:p>
          <a:p>
            <a:pPr marL="0" indent="0">
              <a:buNone/>
            </a:pPr>
            <a:r>
              <a:rPr lang="en-US" sz="1900" b="1" dirty="0">
                <a:solidFill>
                  <a:schemeClr val="tx1"/>
                </a:solidFill>
              </a:rPr>
              <a:t>Use and Reversion of Assets</a:t>
            </a:r>
          </a:p>
        </p:txBody>
      </p:sp>
      <p:pic>
        <p:nvPicPr>
          <p:cNvPr id="4" name="Picture 3">
            <a:extLst>
              <a:ext uri="{FF2B5EF4-FFF2-40B4-BE49-F238E27FC236}">
                <a16:creationId xmlns:a16="http://schemas.microsoft.com/office/drawing/2014/main" id="{F85B625E-2DD5-A10F-0A4D-FA48D99714E1}"/>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7167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77B8-3659-45D1-8981-566BAF3C87DA}"/>
              </a:ext>
            </a:extLst>
          </p:cNvPr>
          <p:cNvSpPr>
            <a:spLocks noGrp="1"/>
          </p:cNvSpPr>
          <p:nvPr>
            <p:ph type="title"/>
          </p:nvPr>
        </p:nvSpPr>
        <p:spPr>
          <a:xfrm>
            <a:off x="1145136" y="497792"/>
            <a:ext cx="3893249" cy="1869393"/>
          </a:xfrm>
        </p:spPr>
        <p:txBody>
          <a:bodyPr>
            <a:normAutofit/>
          </a:bodyPr>
          <a:lstStyle/>
          <a:p>
            <a:pPr algn="r"/>
            <a:r>
              <a:rPr lang="en-US" sz="5200" dirty="0"/>
              <a:t>CARDINAL RULE</a:t>
            </a:r>
          </a:p>
        </p:txBody>
      </p:sp>
      <p:sp>
        <p:nvSpPr>
          <p:cNvPr id="3" name="Content Placeholder 2">
            <a:extLst>
              <a:ext uri="{FF2B5EF4-FFF2-40B4-BE49-F238E27FC236}">
                <a16:creationId xmlns:a16="http://schemas.microsoft.com/office/drawing/2014/main" id="{35A9F32F-48EA-46BD-A5C1-6E6773DC0356}"/>
              </a:ext>
            </a:extLst>
          </p:cNvPr>
          <p:cNvSpPr>
            <a:spLocks noGrp="1"/>
          </p:cNvSpPr>
          <p:nvPr>
            <p:ph idx="1"/>
          </p:nvPr>
        </p:nvSpPr>
        <p:spPr>
          <a:xfrm>
            <a:off x="6546253" y="807192"/>
            <a:ext cx="5085184" cy="4482357"/>
          </a:xfrm>
        </p:spPr>
        <p:txBody>
          <a:bodyPr>
            <a:normAutofit/>
          </a:bodyPr>
          <a:lstStyle/>
          <a:p>
            <a:pPr marL="0" marR="0" indent="0" eaLnBrk="0" hangingPunct="0">
              <a:lnSpc>
                <a:spcPct val="107000"/>
              </a:lnSpc>
              <a:spcBef>
                <a:spcPts val="0"/>
              </a:spcBef>
              <a:spcAft>
                <a:spcPts val="0"/>
              </a:spcAft>
              <a:buNone/>
            </a:pPr>
            <a:r>
              <a:rPr lang="en-US" sz="2800" b="1" dirty="0">
                <a:solidFill>
                  <a:schemeClr val="tx1"/>
                </a:solidFill>
                <a:effectLst/>
                <a:ea typeface="Calibri" panose="020F0502020204030204" pitchFamily="34" charset="0"/>
              </a:rPr>
              <a:t>DOCUMENTATION</a:t>
            </a:r>
          </a:p>
          <a:p>
            <a:pPr marL="0" marR="0" indent="0" eaLnBrk="0" hangingPunct="0">
              <a:lnSpc>
                <a:spcPct val="107000"/>
              </a:lnSpc>
              <a:spcBef>
                <a:spcPts val="0"/>
              </a:spcBef>
              <a:spcAft>
                <a:spcPts val="0"/>
              </a:spcAft>
              <a:buNone/>
            </a:pPr>
            <a:endParaRPr lang="en-US" sz="2800" dirty="0">
              <a:solidFill>
                <a:schemeClr val="tx1"/>
              </a:solidFill>
              <a:ea typeface="Times New Roman" panose="02020603050405020304" pitchFamily="18" charset="0"/>
            </a:endParaRPr>
          </a:p>
          <a:p>
            <a:pPr marL="0" marR="0" indent="0" eaLnBrk="0" hangingPunct="0">
              <a:lnSpc>
                <a:spcPct val="107000"/>
              </a:lnSpc>
              <a:spcBef>
                <a:spcPts val="0"/>
              </a:spcBef>
              <a:spcAft>
                <a:spcPts val="0"/>
              </a:spcAft>
              <a:buNone/>
            </a:pPr>
            <a:r>
              <a:rPr lang="en-US" sz="2400" dirty="0">
                <a:solidFill>
                  <a:schemeClr val="tx1"/>
                </a:solidFill>
                <a:effectLst/>
                <a:ea typeface="Times New Roman" panose="02020603050405020304" pitchFamily="18" charset="0"/>
              </a:rPr>
              <a:t>If your activities, personnel, procedures, expenditures, and results are not documented properly, from the federal government’s perspective, you have not done your job, regardless of your accomplishments!</a:t>
            </a:r>
          </a:p>
        </p:txBody>
      </p:sp>
      <p:pic>
        <p:nvPicPr>
          <p:cNvPr id="4" name="Picture 3">
            <a:extLst>
              <a:ext uri="{FF2B5EF4-FFF2-40B4-BE49-F238E27FC236}">
                <a16:creationId xmlns:a16="http://schemas.microsoft.com/office/drawing/2014/main" id="{E9F27757-4D69-55AE-E7A5-FFCDBBDF66A2}"/>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4213875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0831-33AA-F0D1-5C80-C1C9E73B499F}"/>
              </a:ext>
            </a:extLst>
          </p:cNvPr>
          <p:cNvSpPr>
            <a:spLocks noGrp="1"/>
          </p:cNvSpPr>
          <p:nvPr>
            <p:ph type="title"/>
          </p:nvPr>
        </p:nvSpPr>
        <p:spPr>
          <a:xfrm>
            <a:off x="581114" y="547197"/>
            <a:ext cx="3743058" cy="1280890"/>
          </a:xfrm>
        </p:spPr>
        <p:txBody>
          <a:bodyPr>
            <a:noAutofit/>
          </a:bodyPr>
          <a:lstStyle/>
          <a:p>
            <a:pPr algn="r"/>
            <a:r>
              <a:rPr lang="en-US" sz="4800" dirty="0"/>
              <a:t>RECORD RETENTION</a:t>
            </a:r>
          </a:p>
        </p:txBody>
      </p:sp>
      <p:sp>
        <p:nvSpPr>
          <p:cNvPr id="3" name="Content Placeholder 2">
            <a:extLst>
              <a:ext uri="{FF2B5EF4-FFF2-40B4-BE49-F238E27FC236}">
                <a16:creationId xmlns:a16="http://schemas.microsoft.com/office/drawing/2014/main" id="{87F9EB73-5CF3-646C-881B-A38069A2B6AF}"/>
              </a:ext>
            </a:extLst>
          </p:cNvPr>
          <p:cNvSpPr>
            <a:spLocks noGrp="1"/>
          </p:cNvSpPr>
          <p:nvPr>
            <p:ph idx="1"/>
          </p:nvPr>
        </p:nvSpPr>
        <p:spPr>
          <a:xfrm>
            <a:off x="5939763" y="1206199"/>
            <a:ext cx="5477035" cy="4445601"/>
          </a:xfrm>
        </p:spPr>
        <p:txBody>
          <a:bodyPr>
            <a:noAutofit/>
          </a:bodyPr>
          <a:lstStyle/>
          <a:p>
            <a:pPr>
              <a:buFont typeface="Wingdings 3" panose="05040102010807070707" pitchFamily="18" charset="2"/>
              <a:buChar char="´"/>
            </a:pPr>
            <a:r>
              <a:rPr lang="en-US" sz="2400" b="1" dirty="0">
                <a:solidFill>
                  <a:schemeClr val="tx1"/>
                </a:solidFill>
              </a:rPr>
              <a:t>Records include but not limited to:</a:t>
            </a:r>
          </a:p>
          <a:p>
            <a:pPr lvl="1">
              <a:buFont typeface="Wingdings 3" panose="05040102010807070707" pitchFamily="18" charset="2"/>
              <a:buChar char="´"/>
            </a:pPr>
            <a:r>
              <a:rPr lang="en-US" sz="2400" dirty="0">
                <a:solidFill>
                  <a:schemeClr val="tx1"/>
                </a:solidFill>
              </a:rPr>
              <a:t>Financial</a:t>
            </a:r>
          </a:p>
          <a:p>
            <a:pPr lvl="1">
              <a:buFont typeface="Wingdings 3" panose="05040102010807070707" pitchFamily="18" charset="2"/>
              <a:buChar char="´"/>
            </a:pPr>
            <a:r>
              <a:rPr lang="en-US" sz="2400" dirty="0">
                <a:solidFill>
                  <a:schemeClr val="tx1"/>
                </a:solidFill>
              </a:rPr>
              <a:t>Program</a:t>
            </a:r>
          </a:p>
          <a:p>
            <a:pPr lvl="1">
              <a:buFont typeface="Wingdings 3" panose="05040102010807070707" pitchFamily="18" charset="2"/>
              <a:buChar char="´"/>
            </a:pPr>
            <a:r>
              <a:rPr lang="en-US" sz="2400" dirty="0">
                <a:solidFill>
                  <a:schemeClr val="tx1"/>
                </a:solidFill>
              </a:rPr>
              <a:t>Supporting documents</a:t>
            </a:r>
          </a:p>
          <a:p>
            <a:pPr lvl="1">
              <a:buFont typeface="Wingdings 3" panose="05040102010807070707" pitchFamily="18" charset="2"/>
              <a:buChar char="´"/>
            </a:pPr>
            <a:r>
              <a:rPr lang="en-US" sz="2400" dirty="0">
                <a:solidFill>
                  <a:schemeClr val="tx1"/>
                </a:solidFill>
              </a:rPr>
              <a:t>Statistical records</a:t>
            </a:r>
          </a:p>
          <a:p>
            <a:pPr lvl="1">
              <a:buFont typeface="Wingdings 3" panose="05040102010807070707" pitchFamily="18" charset="2"/>
              <a:buChar char="´"/>
            </a:pPr>
            <a:r>
              <a:rPr lang="en-US" sz="2400" dirty="0">
                <a:solidFill>
                  <a:schemeClr val="tx1"/>
                </a:solidFill>
              </a:rPr>
              <a:t>Personnel </a:t>
            </a:r>
          </a:p>
          <a:p>
            <a:pPr lvl="1">
              <a:buFont typeface="Wingdings 3" panose="05040102010807070707" pitchFamily="18" charset="2"/>
              <a:buChar char="´"/>
            </a:pPr>
            <a:r>
              <a:rPr lang="en-US" sz="2400" dirty="0">
                <a:solidFill>
                  <a:schemeClr val="tx1"/>
                </a:solidFill>
              </a:rPr>
              <a:t>Property</a:t>
            </a:r>
          </a:p>
          <a:p>
            <a:pPr>
              <a:buFont typeface="Wingdings 3" panose="05040102010807070707" pitchFamily="18" charset="2"/>
              <a:buChar char="´"/>
            </a:pPr>
            <a:r>
              <a:rPr lang="en-US" sz="2400" b="1" dirty="0">
                <a:solidFill>
                  <a:schemeClr val="tx1"/>
                </a:solidFill>
              </a:rPr>
              <a:t>5 Years or longer</a:t>
            </a:r>
          </a:p>
        </p:txBody>
      </p:sp>
      <p:pic>
        <p:nvPicPr>
          <p:cNvPr id="4" name="Picture 3">
            <a:extLst>
              <a:ext uri="{FF2B5EF4-FFF2-40B4-BE49-F238E27FC236}">
                <a16:creationId xmlns:a16="http://schemas.microsoft.com/office/drawing/2014/main" id="{77FB9611-55E6-E384-B15B-88FEDD706897}"/>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525471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05643" y="-1480758"/>
            <a:ext cx="4011874" cy="4892040"/>
          </a:xfrm>
        </p:spPr>
        <p:txBody>
          <a:bodyPr>
            <a:normAutofit/>
          </a:bodyPr>
          <a:lstStyle/>
          <a:p>
            <a:pPr algn="r"/>
            <a:r>
              <a:rPr lang="en-US" sz="4400" dirty="0"/>
              <a:t>MONITORING</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329973" y="611237"/>
            <a:ext cx="7063475" cy="4965888"/>
          </a:xfrm>
        </p:spPr>
        <p:txBody>
          <a:bodyPr>
            <a:normAutofit fontScale="85000" lnSpcReduction="20000"/>
          </a:bodyPr>
          <a:lstStyle/>
          <a:p>
            <a:pPr lvl="1">
              <a:buFont typeface="Wingdings 3" panose="05040102010807070707" pitchFamily="18" charset="2"/>
              <a:buChar char="´"/>
            </a:pPr>
            <a:r>
              <a:rPr lang="en-US" sz="3000" dirty="0">
                <a:solidFill>
                  <a:schemeClr val="tx1"/>
                </a:solidFill>
                <a:ea typeface="Calibri" panose="020F0502020204030204" pitchFamily="34" charset="0"/>
              </a:rPr>
              <a:t>Types of Monitoring:</a:t>
            </a:r>
            <a:endParaRPr lang="en-US" sz="3000" dirty="0">
              <a:solidFill>
                <a:schemeClr val="tx1"/>
              </a:solidFill>
              <a:effectLst/>
              <a:ea typeface="Calibri" panose="020F0502020204030204" pitchFamily="34" charset="0"/>
            </a:endParaRPr>
          </a:p>
          <a:p>
            <a:pPr lvl="2">
              <a:buFont typeface="Wingdings 3" panose="05040102010807070707" pitchFamily="18" charset="2"/>
              <a:buChar char="´"/>
            </a:pPr>
            <a:r>
              <a:rPr lang="en-US" sz="3000" dirty="0">
                <a:solidFill>
                  <a:schemeClr val="tx1"/>
                </a:solidFill>
                <a:ea typeface="Calibri" panose="020F0502020204030204" pitchFamily="34" charset="0"/>
              </a:rPr>
              <a:t>Individual Project-As Needed</a:t>
            </a:r>
          </a:p>
          <a:p>
            <a:pPr lvl="2">
              <a:buFont typeface="Wingdings 3" panose="05040102010807070707" pitchFamily="18" charset="2"/>
              <a:buChar char="´"/>
            </a:pPr>
            <a:r>
              <a:rPr lang="en-US" sz="3000" dirty="0">
                <a:solidFill>
                  <a:schemeClr val="tx1"/>
                </a:solidFill>
                <a:effectLst/>
                <a:ea typeface="Calibri" panose="020F0502020204030204" pitchFamily="34" charset="0"/>
              </a:rPr>
              <a:t>Desk Review-Monthly</a:t>
            </a:r>
          </a:p>
          <a:p>
            <a:pPr lvl="2">
              <a:buFont typeface="Wingdings 3" panose="05040102010807070707" pitchFamily="18" charset="2"/>
              <a:buChar char="´"/>
            </a:pPr>
            <a:r>
              <a:rPr lang="en-US" sz="3000" dirty="0">
                <a:solidFill>
                  <a:schemeClr val="tx1"/>
                </a:solidFill>
                <a:ea typeface="Calibri" panose="020F0502020204030204" pitchFamily="34" charset="0"/>
              </a:rPr>
              <a:t>On-Site-Annually</a:t>
            </a:r>
          </a:p>
          <a:p>
            <a:pPr lvl="2">
              <a:buFont typeface="Wingdings 3" panose="05040102010807070707" pitchFamily="18" charset="2"/>
              <a:buChar char="´"/>
            </a:pPr>
            <a:r>
              <a:rPr lang="en-US" sz="3000" dirty="0">
                <a:solidFill>
                  <a:schemeClr val="tx1"/>
                </a:solidFill>
                <a:effectLst/>
                <a:ea typeface="Calibri" panose="020F0502020204030204" pitchFamily="34" charset="0"/>
              </a:rPr>
              <a:t>Davis-Bacon-As Needed</a:t>
            </a:r>
          </a:p>
          <a:p>
            <a:pPr lvl="2">
              <a:buFont typeface="Wingdings 3" panose="05040102010807070707" pitchFamily="18" charset="2"/>
              <a:buChar char="´"/>
            </a:pPr>
            <a:r>
              <a:rPr lang="en-US" sz="3000" dirty="0">
                <a:solidFill>
                  <a:schemeClr val="tx1"/>
                </a:solidFill>
                <a:ea typeface="Calibri" panose="020F0502020204030204" pitchFamily="34" charset="0"/>
              </a:rPr>
              <a:t>Drawdown Requests-Submitted</a:t>
            </a:r>
          </a:p>
          <a:p>
            <a:pPr lvl="1">
              <a:buFont typeface="Wingdings 3" panose="05040102010807070707" pitchFamily="18" charset="2"/>
              <a:buChar char="´"/>
            </a:pPr>
            <a:r>
              <a:rPr lang="en-US" sz="3000" dirty="0">
                <a:solidFill>
                  <a:schemeClr val="tx1"/>
                </a:solidFill>
                <a:effectLst/>
                <a:ea typeface="Calibri" panose="020F0502020204030204" pitchFamily="34" charset="0"/>
              </a:rPr>
              <a:t>The primary objective of monitoring subrecipients is to ensure compliance with regulations governing administrative, financial, and programmatic operations.</a:t>
            </a:r>
            <a:endParaRPr lang="en-US" sz="3000" spc="-10" dirty="0">
              <a:solidFill>
                <a:schemeClr val="tx1"/>
              </a:solidFill>
              <a:effectLst/>
              <a:ea typeface="Times New Roman" panose="02020603050405020304" pitchFamily="18" charset="0"/>
            </a:endParaRPr>
          </a:p>
          <a:p>
            <a:pPr lvl="1">
              <a:buFont typeface="Wingdings" panose="05000000000000000000" pitchFamily="2" charset="2"/>
              <a:buChar char="Ø"/>
            </a:pPr>
            <a:endParaRPr lang="en-US" sz="3000" dirty="0">
              <a:solidFill>
                <a:schemeClr val="tx1"/>
              </a:solidFill>
              <a:ea typeface="Calibri" panose="020F0502020204030204" pitchFamily="34" charset="0"/>
            </a:endParaRPr>
          </a:p>
        </p:txBody>
      </p:sp>
      <p:pic>
        <p:nvPicPr>
          <p:cNvPr id="4" name="Picture 3">
            <a:extLst>
              <a:ext uri="{FF2B5EF4-FFF2-40B4-BE49-F238E27FC236}">
                <a16:creationId xmlns:a16="http://schemas.microsoft.com/office/drawing/2014/main" id="{A8B7EA11-AD3D-B0C0-4EBB-BB4E40E96A26}"/>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723848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6081" y="183628"/>
            <a:ext cx="4188978" cy="2743201"/>
          </a:xfrm>
        </p:spPr>
        <p:txBody>
          <a:bodyPr>
            <a:normAutofit/>
          </a:bodyPr>
          <a:lstStyle/>
          <a:p>
            <a:pPr algn="r"/>
            <a:r>
              <a:rPr lang="en-US" sz="4400" dirty="0"/>
              <a:t>LAWS AND REQUIREMENTS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511911" y="394068"/>
            <a:ext cx="6370063" cy="5065521"/>
          </a:xfrm>
        </p:spPr>
        <p:txBody>
          <a:bodyPr>
            <a:normAutofit/>
          </a:bodyPr>
          <a:lstStyle/>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CIVIL RIGHTS, FAIR HOUSING, AND EQUAL OPPORTUNITY</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AMERICANS WITH DISABILITIES ACT</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CONFLICT OF INTEREST</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DISPLACEMENT AND AFFIRMATIVE MARKETING</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Calibri Light" panose="020F0302020204030204" pitchFamily="34" charset="0"/>
              </a:rPr>
              <a:t>ENVIRONMENTAL REVIEWS</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4269194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147238" y="564501"/>
            <a:ext cx="4011874" cy="1665515"/>
          </a:xfrm>
        </p:spPr>
        <p:txBody>
          <a:bodyPr>
            <a:normAutofit/>
          </a:bodyPr>
          <a:lstStyle/>
          <a:p>
            <a:pPr algn="r"/>
            <a:r>
              <a:rPr lang="en-US" sz="4400" dirty="0"/>
              <a:t>Subrecipient Agreement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283384" y="1414189"/>
            <a:ext cx="6370063" cy="4029622"/>
          </a:xfrm>
        </p:spPr>
        <p:txBody>
          <a:bodyPr>
            <a:normAutofit/>
          </a:bodyPr>
          <a:lstStyle/>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Read Thoroughly</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Signed and Notarized  </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Appendix A – Scope of Work</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Appendix B – Budget Worksheet</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Appendix C – FFATA</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Appendix D – Conflict of Interest</a:t>
            </a:r>
          </a:p>
        </p:txBody>
      </p:sp>
      <p:pic>
        <p:nvPicPr>
          <p:cNvPr id="4" name="Picture 3">
            <a:extLst>
              <a:ext uri="{FF2B5EF4-FFF2-40B4-BE49-F238E27FC236}">
                <a16:creationId xmlns:a16="http://schemas.microsoft.com/office/drawing/2014/main" id="{130990CE-BB93-C209-327B-B5CC1BBAEBB3}"/>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196576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147238" y="564501"/>
            <a:ext cx="4011874" cy="1665515"/>
          </a:xfrm>
        </p:spPr>
        <p:txBody>
          <a:bodyPr>
            <a:normAutofit/>
          </a:bodyPr>
          <a:lstStyle/>
          <a:p>
            <a:pPr algn="r"/>
            <a:r>
              <a:rPr lang="en-US" sz="4400" dirty="0"/>
              <a:t>Subrecipient Agreement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257746" y="1508193"/>
            <a:ext cx="6370063" cy="3841614"/>
          </a:xfrm>
        </p:spPr>
        <p:txBody>
          <a:bodyPr>
            <a:normAutofit/>
          </a:bodyPr>
          <a:lstStyle/>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Certificate of Insurance</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W-9</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Business License</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UEI Number</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WVC ADA Questionnaire</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Disability &amp; Nondiscrimination Employee Information</a:t>
            </a:r>
          </a:p>
          <a:p>
            <a:pPr lvl="1">
              <a:buFont typeface="Wingdings" panose="05000000000000000000" pitchFamily="2" charset="2"/>
              <a:buChar char="Ø"/>
            </a:pPr>
            <a:endParaRPr lang="en-US" sz="2400" dirty="0">
              <a:solidFill>
                <a:schemeClr val="tx1"/>
              </a:solidFill>
              <a:ea typeface="Calibri" panose="020F05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B3D23301-4772-B064-C725-925E07DA68C5}"/>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216411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CBC927-A243-66E7-B37F-4C1FAF6111E0}"/>
              </a:ext>
            </a:extLst>
          </p:cNvPr>
          <p:cNvPicPr>
            <a:picLocks noChangeAspect="1"/>
          </p:cNvPicPr>
          <p:nvPr/>
        </p:nvPicPr>
        <p:blipFill>
          <a:blip r:embed="rId2"/>
          <a:stretch>
            <a:fillRect/>
          </a:stretch>
        </p:blipFill>
        <p:spPr>
          <a:xfrm>
            <a:off x="3648175" y="650103"/>
            <a:ext cx="4734455" cy="5564430"/>
          </a:xfrm>
          <a:prstGeom prst="rect">
            <a:avLst/>
          </a:prstGeom>
        </p:spPr>
      </p:pic>
      <p:pic>
        <p:nvPicPr>
          <p:cNvPr id="2" name="Picture 1">
            <a:extLst>
              <a:ext uri="{FF2B5EF4-FFF2-40B4-BE49-F238E27FC236}">
                <a16:creationId xmlns:a16="http://schemas.microsoft.com/office/drawing/2014/main" id="{39C8CE57-1ACF-F5B1-8017-3E7BD20CAC46}"/>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573526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606752" y="583249"/>
            <a:ext cx="4460905" cy="3552915"/>
          </a:xfrm>
        </p:spPr>
        <p:txBody>
          <a:bodyPr>
            <a:normAutofit/>
          </a:bodyPr>
          <a:lstStyle/>
          <a:p>
            <a:pPr algn="r"/>
            <a:r>
              <a:rPr lang="en-US" sz="4400" dirty="0"/>
              <a:t>WVC CDBG Program</a:t>
            </a:r>
            <a:br>
              <a:rPr lang="en-US" sz="4400" dirty="0"/>
            </a:br>
            <a:r>
              <a:rPr lang="en-US" sz="4400" dirty="0"/>
              <a:t>Contact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6325970" y="1922431"/>
            <a:ext cx="5505811" cy="3918991"/>
          </a:xfrm>
        </p:spPr>
        <p:txBody>
          <a:bodyPr>
            <a:normAutofit lnSpcReduction="10000"/>
          </a:bodyPr>
          <a:lstStyle/>
          <a:p>
            <a:pPr marL="14605" marR="300355"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Peggy Daniel</a:t>
            </a:r>
            <a:endParaRPr lang="en-US" dirty="0">
              <a:solidFill>
                <a:schemeClr val="tx1"/>
              </a:solidFill>
              <a:ea typeface="Calibri" panose="020F0502020204030204" pitchFamily="34" charset="0"/>
            </a:endParaRPr>
          </a:p>
          <a:p>
            <a:pPr marL="14605" marR="300355"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Grants Administrator</a:t>
            </a:r>
            <a:endParaRPr lang="en-US" dirty="0">
              <a:solidFill>
                <a:schemeClr val="tx1"/>
              </a:solidFill>
              <a:effectLst/>
              <a:ea typeface="Times New Roman" panose="02020603050405020304" pitchFamily="18" charset="0"/>
            </a:endParaRPr>
          </a:p>
          <a:p>
            <a:pPr marL="14605" marR="300355" indent="0" eaLnBrk="0" hangingPunct="0">
              <a:lnSpc>
                <a:spcPct val="107000"/>
              </a:lnSpc>
              <a:spcBef>
                <a:spcPts val="0"/>
              </a:spcBef>
              <a:spcAft>
                <a:spcPts val="0"/>
              </a:spcAft>
              <a:buNone/>
            </a:pPr>
            <a:r>
              <a:rPr lang="en-US" u="sng" dirty="0">
                <a:solidFill>
                  <a:schemeClr val="tx1"/>
                </a:solidFill>
                <a:effectLst/>
                <a:ea typeface="Calibri" panose="020F0502020204030204" pitchFamily="34" charset="0"/>
                <a:hlinkClick r:id="rId2">
                  <a:extLst>
                    <a:ext uri="{A12FA001-AC4F-418D-AE19-62706E023703}">
                      <ahyp:hlinkClr xmlns:ahyp="http://schemas.microsoft.com/office/drawing/2018/hyperlinkcolor" val="tx"/>
                    </a:ext>
                  </a:extLst>
                </a:hlinkClick>
              </a:rPr>
              <a:t>Peggy.Daniel@wvc-ut.gov</a:t>
            </a:r>
            <a:endParaRPr lang="en-US" dirty="0">
              <a:solidFill>
                <a:schemeClr val="tx1"/>
              </a:solidFill>
              <a:effectLst/>
              <a:ea typeface="Times New Roman" panose="02020603050405020304" pitchFamily="18" charset="0"/>
            </a:endParaRPr>
          </a:p>
          <a:p>
            <a:pPr marL="14605" marR="300355"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801-963-3280</a:t>
            </a:r>
          </a:p>
          <a:p>
            <a:pPr marL="14605" marR="300355" indent="0" eaLnBrk="0" hangingPunct="0">
              <a:lnSpc>
                <a:spcPct val="107000"/>
              </a:lnSpc>
              <a:spcBef>
                <a:spcPts val="0"/>
              </a:spcBef>
              <a:spcAft>
                <a:spcPts val="0"/>
              </a:spcAft>
              <a:buNone/>
            </a:pPr>
            <a:endParaRPr lang="en-US" dirty="0">
              <a:solidFill>
                <a:schemeClr val="tx1"/>
              </a:solidFill>
              <a:ea typeface="Times New Roman" panose="02020603050405020304" pitchFamily="18" charset="0"/>
            </a:endParaRPr>
          </a:p>
          <a:p>
            <a:pPr marL="14605" marR="300355" indent="0" eaLnBrk="0" hangingPunct="0">
              <a:lnSpc>
                <a:spcPct val="107000"/>
              </a:lnSpc>
              <a:spcBef>
                <a:spcPts val="0"/>
              </a:spcBef>
              <a:spcAft>
                <a:spcPts val="0"/>
              </a:spcAft>
              <a:buNone/>
            </a:pPr>
            <a:endParaRPr lang="en-US" dirty="0">
              <a:solidFill>
                <a:schemeClr val="tx1"/>
              </a:solidFill>
              <a:effectLst/>
              <a:ea typeface="Times New Roman" panose="02020603050405020304" pitchFamily="18" charset="0"/>
            </a:endParaRPr>
          </a:p>
          <a:p>
            <a:pPr marL="14605" marR="1574800" indent="0" eaLnBrk="0" hangingPunct="0">
              <a:lnSpc>
                <a:spcPct val="107000"/>
              </a:lnSpc>
              <a:spcBef>
                <a:spcPts val="0"/>
              </a:spcBef>
              <a:spcAft>
                <a:spcPts val="0"/>
              </a:spcAft>
              <a:buNone/>
            </a:pPr>
            <a:endParaRPr lang="en-US" sz="1800" dirty="0">
              <a:effectLst/>
              <a:ea typeface="Calibri" panose="020F0502020204030204" pitchFamily="34" charset="0"/>
            </a:endParaRPr>
          </a:p>
          <a:p>
            <a:pPr marL="14605" marR="1574800"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West Valley City Grants Division</a:t>
            </a:r>
            <a:endParaRPr lang="en-US" dirty="0">
              <a:solidFill>
                <a:schemeClr val="tx1"/>
              </a:solidFill>
              <a:effectLst/>
              <a:ea typeface="Times New Roman" panose="02020603050405020304" pitchFamily="18" charset="0"/>
            </a:endParaRPr>
          </a:p>
          <a:p>
            <a:pPr marL="14605" marR="1574800"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4522 West 3500 South</a:t>
            </a:r>
            <a:endParaRPr lang="en-US" dirty="0">
              <a:solidFill>
                <a:schemeClr val="tx1"/>
              </a:solidFill>
              <a:effectLst/>
              <a:ea typeface="Times New Roman" panose="02020603050405020304" pitchFamily="18" charset="0"/>
            </a:endParaRPr>
          </a:p>
          <a:p>
            <a:pPr marL="14605" marR="1574800"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WVC, UT 84120</a:t>
            </a:r>
            <a:endParaRPr lang="en-US" dirty="0">
              <a:solidFill>
                <a:schemeClr val="tx1"/>
              </a:solidFill>
              <a:effectLst/>
              <a:ea typeface="Times New Roman" panose="02020603050405020304" pitchFamily="18" charset="0"/>
            </a:endParaRPr>
          </a:p>
          <a:p>
            <a:pPr marL="14605" marR="1574800"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Website: www.wvc-ut.gov/grants</a:t>
            </a:r>
            <a:endParaRPr lang="en-US" dirty="0">
              <a:solidFill>
                <a:schemeClr val="tx1"/>
              </a:solidFill>
              <a:effectLst/>
              <a:ea typeface="Times New Roman" panose="02020603050405020304" pitchFamily="18" charset="0"/>
            </a:endParaRPr>
          </a:p>
          <a:p>
            <a:pPr marL="457200" lvl="1" indent="0">
              <a:buNone/>
            </a:pPr>
            <a:endParaRPr lang="en-US" sz="2400" dirty="0">
              <a:solidFill>
                <a:schemeClr val="tx1"/>
              </a:solidFill>
              <a:effectLst/>
              <a:ea typeface="Calibri" panose="020F05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B865A140-980D-5D2F-647A-4CEC7ABA519D}"/>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72639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06DC-D9A0-40F1-8887-38EB96AE14B8}"/>
              </a:ext>
            </a:extLst>
          </p:cNvPr>
          <p:cNvSpPr>
            <a:spLocks noGrp="1"/>
          </p:cNvSpPr>
          <p:nvPr>
            <p:ph type="title"/>
          </p:nvPr>
        </p:nvSpPr>
        <p:spPr>
          <a:xfrm>
            <a:off x="1245798" y="611530"/>
            <a:ext cx="6298861" cy="960896"/>
          </a:xfrm>
        </p:spPr>
        <p:txBody>
          <a:bodyPr vert="horz" lIns="91440" tIns="45720" rIns="91440" bIns="45720" rtlCol="0" anchor="t">
            <a:normAutofit/>
          </a:bodyPr>
          <a:lstStyle/>
          <a:p>
            <a:pPr algn="r"/>
            <a:r>
              <a:rPr lang="en-US" sz="3600"/>
              <a:t>PROGRAM MANAGEMENT</a:t>
            </a:r>
            <a:endParaRPr lang="en-US" sz="3600" dirty="0"/>
          </a:p>
        </p:txBody>
      </p:sp>
      <p:sp>
        <p:nvSpPr>
          <p:cNvPr id="3" name="Text Placeholder 2">
            <a:extLst>
              <a:ext uri="{FF2B5EF4-FFF2-40B4-BE49-F238E27FC236}">
                <a16:creationId xmlns:a16="http://schemas.microsoft.com/office/drawing/2014/main" id="{CA6A8E3F-9C9D-4FD7-AFF4-5F9D067E3BDE}"/>
              </a:ext>
            </a:extLst>
          </p:cNvPr>
          <p:cNvSpPr>
            <a:spLocks noGrp="1"/>
          </p:cNvSpPr>
          <p:nvPr>
            <p:ph type="body" idx="1"/>
          </p:nvPr>
        </p:nvSpPr>
        <p:spPr>
          <a:xfrm>
            <a:off x="2589212" y="1651518"/>
            <a:ext cx="5835121" cy="4593218"/>
          </a:xfrm>
        </p:spPr>
        <p:txBody>
          <a:bodyPr vert="horz" lIns="91440" tIns="45720" rIns="91440" bIns="45720" rtlCol="0">
            <a:normAutofit/>
          </a:bodyPr>
          <a:lstStyle/>
          <a:p>
            <a:pPr marL="285750" indent="-285750">
              <a:lnSpc>
                <a:spcPct val="90000"/>
              </a:lnSpc>
              <a:buFont typeface="Wingdings 3" charset="2"/>
              <a:buChar char=""/>
            </a:pPr>
            <a:r>
              <a:rPr lang="en-US">
                <a:solidFill>
                  <a:schemeClr val="tx1">
                    <a:lumMod val="75000"/>
                    <a:lumOff val="25000"/>
                  </a:schemeClr>
                </a:solidFill>
                <a:effectLst/>
              </a:rPr>
              <a:t>The Community Development Block Grant Program (CDBG) </a:t>
            </a:r>
          </a:p>
          <a:p>
            <a:pPr marL="742950" lvl="1" indent="-285750">
              <a:lnSpc>
                <a:spcPct val="90000"/>
              </a:lnSpc>
              <a:buFont typeface="Wingdings 3" charset="2"/>
              <a:buChar char=""/>
            </a:pPr>
            <a:r>
              <a:rPr lang="en-US">
                <a:solidFill>
                  <a:schemeClr val="tx1">
                    <a:lumMod val="75000"/>
                    <a:lumOff val="25000"/>
                  </a:schemeClr>
                </a:solidFill>
                <a:effectLst/>
              </a:rPr>
              <a:t>U.S. Department of Housing and Urban Development (HUD) </a:t>
            </a:r>
          </a:p>
          <a:p>
            <a:pPr marL="742950" lvl="1" indent="-285750">
              <a:lnSpc>
                <a:spcPct val="90000"/>
              </a:lnSpc>
              <a:buFont typeface="Wingdings 3" charset="2"/>
              <a:buChar char=""/>
            </a:pPr>
            <a:r>
              <a:rPr lang="en-US">
                <a:solidFill>
                  <a:schemeClr val="tx1">
                    <a:lumMod val="75000"/>
                    <a:lumOff val="25000"/>
                  </a:schemeClr>
                </a:solidFill>
                <a:effectLst/>
              </a:rPr>
              <a:t>Title 1 of the Housing and Community Development Act of 1974 (HCDA), as amended.</a:t>
            </a:r>
          </a:p>
          <a:p>
            <a:pPr marL="285750" indent="-285750">
              <a:lnSpc>
                <a:spcPct val="90000"/>
              </a:lnSpc>
              <a:buFont typeface="Wingdings 3" charset="2"/>
              <a:buChar char=""/>
            </a:pPr>
            <a:endParaRPr lang="en-US">
              <a:solidFill>
                <a:schemeClr val="tx1">
                  <a:lumMod val="75000"/>
                  <a:lumOff val="25000"/>
                </a:schemeClr>
              </a:solidFill>
              <a:effectLst/>
            </a:endParaRPr>
          </a:p>
          <a:p>
            <a:pPr marL="285750" indent="-285750">
              <a:lnSpc>
                <a:spcPct val="90000"/>
              </a:lnSpc>
              <a:buFont typeface="Wingdings 3" charset="2"/>
              <a:buChar char=""/>
            </a:pPr>
            <a:r>
              <a:rPr lang="en-US">
                <a:solidFill>
                  <a:schemeClr val="tx1">
                    <a:lumMod val="75000"/>
                    <a:lumOff val="25000"/>
                  </a:schemeClr>
                </a:solidFill>
                <a:effectLst/>
              </a:rPr>
              <a:t>West Valley City qualifies as an entitlement jurisdiction </a:t>
            </a:r>
          </a:p>
          <a:p>
            <a:pPr marL="742950" lvl="1" indent="-285750">
              <a:lnSpc>
                <a:spcPct val="90000"/>
              </a:lnSpc>
              <a:buFont typeface="Wingdings 3" charset="2"/>
              <a:buChar char=""/>
            </a:pPr>
            <a:r>
              <a:rPr lang="en-US">
                <a:solidFill>
                  <a:schemeClr val="tx1">
                    <a:lumMod val="75000"/>
                    <a:lumOff val="25000"/>
                  </a:schemeClr>
                </a:solidFill>
              </a:rPr>
              <a:t>P</a:t>
            </a:r>
            <a:r>
              <a:rPr lang="en-US">
                <a:solidFill>
                  <a:schemeClr val="tx1">
                    <a:lumMod val="75000"/>
                    <a:lumOff val="25000"/>
                  </a:schemeClr>
                </a:solidFill>
                <a:effectLst/>
              </a:rPr>
              <a:t>opulation of over 50,000 people</a:t>
            </a:r>
          </a:p>
          <a:p>
            <a:pPr marL="742950" lvl="1" indent="-285750">
              <a:lnSpc>
                <a:spcPct val="90000"/>
              </a:lnSpc>
              <a:buFont typeface="Wingdings 3" charset="2"/>
              <a:buChar char=""/>
            </a:pPr>
            <a:r>
              <a:rPr lang="en-US">
                <a:solidFill>
                  <a:schemeClr val="tx1">
                    <a:lumMod val="75000"/>
                    <a:lumOff val="25000"/>
                  </a:schemeClr>
                </a:solidFill>
                <a:effectLst/>
              </a:rPr>
              <a:t>Funding allocation averages $1,100,000</a:t>
            </a:r>
          </a:p>
          <a:p>
            <a:pPr>
              <a:lnSpc>
                <a:spcPct val="90000"/>
              </a:lnSpc>
              <a:buFont typeface="Wingdings 3" charset="2"/>
              <a:buChar char=""/>
            </a:pPr>
            <a:endParaRPr lang="en-US" dirty="0">
              <a:solidFill>
                <a:schemeClr val="tx1">
                  <a:lumMod val="75000"/>
                  <a:lumOff val="25000"/>
                </a:schemeClr>
              </a:solidFill>
            </a:endParaRPr>
          </a:p>
        </p:txBody>
      </p:sp>
      <p:pic>
        <p:nvPicPr>
          <p:cNvPr id="4" name="Picture 3">
            <a:extLst>
              <a:ext uri="{FF2B5EF4-FFF2-40B4-BE49-F238E27FC236}">
                <a16:creationId xmlns:a16="http://schemas.microsoft.com/office/drawing/2014/main" id="{07727738-B8AA-9DA6-A66B-E7066688A366}"/>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65530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FBA6-BAE8-415D-9BD3-030FDB14D76A}"/>
              </a:ext>
            </a:extLst>
          </p:cNvPr>
          <p:cNvSpPr>
            <a:spLocks noGrp="1"/>
          </p:cNvSpPr>
          <p:nvPr>
            <p:ph type="title"/>
          </p:nvPr>
        </p:nvSpPr>
        <p:spPr>
          <a:xfrm>
            <a:off x="509441" y="590237"/>
            <a:ext cx="4259112" cy="1708903"/>
          </a:xfrm>
        </p:spPr>
        <p:txBody>
          <a:bodyPr>
            <a:noAutofit/>
          </a:bodyPr>
          <a:lstStyle/>
          <a:p>
            <a:pPr algn="r"/>
            <a:r>
              <a:rPr lang="en-US" sz="4400" cap="all" dirty="0">
                <a:solidFill>
                  <a:schemeClr val="tx1"/>
                </a:solidFill>
              </a:rPr>
              <a:t>Program Management</a:t>
            </a:r>
          </a:p>
        </p:txBody>
      </p:sp>
      <p:graphicFrame>
        <p:nvGraphicFramePr>
          <p:cNvPr id="5" name="Content Placeholder 2">
            <a:extLst>
              <a:ext uri="{FF2B5EF4-FFF2-40B4-BE49-F238E27FC236}">
                <a16:creationId xmlns:a16="http://schemas.microsoft.com/office/drawing/2014/main" id="{4E17769D-4645-4BC9-8372-647614D255DE}"/>
              </a:ext>
            </a:extLst>
          </p:cNvPr>
          <p:cNvGraphicFramePr>
            <a:graphicFrameLocks noGrp="1"/>
          </p:cNvGraphicFramePr>
          <p:nvPr>
            <p:ph idx="1"/>
            <p:extLst>
              <p:ext uri="{D42A27DB-BD31-4B8C-83A1-F6EECF244321}">
                <p14:modId xmlns:p14="http://schemas.microsoft.com/office/powerpoint/2010/main" val="1317158460"/>
              </p:ext>
            </p:extLst>
          </p:nvPr>
        </p:nvGraphicFramePr>
        <p:xfrm>
          <a:off x="5492100" y="1044643"/>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8993E79-52A1-D439-FB9F-AE5E5850C924}"/>
              </a:ext>
            </a:extLst>
          </p:cNvPr>
          <p:cNvPicPr>
            <a:picLocks noChangeAspect="1"/>
          </p:cNvPicPr>
          <p:nvPr/>
        </p:nvPicPr>
        <p:blipFill>
          <a:blip r:embed="rId7"/>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97165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E3CB-687B-4CEE-90F2-B68013A1C81B}"/>
              </a:ext>
            </a:extLst>
          </p:cNvPr>
          <p:cNvSpPr>
            <a:spLocks noGrp="1"/>
          </p:cNvSpPr>
          <p:nvPr>
            <p:ph type="title"/>
          </p:nvPr>
        </p:nvSpPr>
        <p:spPr>
          <a:xfrm>
            <a:off x="335880" y="559641"/>
            <a:ext cx="4133569" cy="1704995"/>
          </a:xfrm>
        </p:spPr>
        <p:txBody>
          <a:bodyPr>
            <a:normAutofit/>
          </a:bodyPr>
          <a:lstStyle/>
          <a:p>
            <a:pPr algn="r"/>
            <a:r>
              <a:rPr lang="en-US" sz="4800" cap="all" dirty="0">
                <a:solidFill>
                  <a:schemeClr val="tx1"/>
                </a:solidFill>
              </a:rPr>
              <a:t>Funding limitations</a:t>
            </a:r>
          </a:p>
        </p:txBody>
      </p:sp>
      <p:graphicFrame>
        <p:nvGraphicFramePr>
          <p:cNvPr id="4" name="Content Placeholder 3">
            <a:extLst>
              <a:ext uri="{FF2B5EF4-FFF2-40B4-BE49-F238E27FC236}">
                <a16:creationId xmlns:a16="http://schemas.microsoft.com/office/drawing/2014/main" id="{BCF9D284-E3DD-460D-BBB1-D0DC5ACC52BD}"/>
              </a:ext>
            </a:extLst>
          </p:cNvPr>
          <p:cNvGraphicFramePr>
            <a:graphicFrameLocks noGrp="1"/>
          </p:cNvGraphicFramePr>
          <p:nvPr>
            <p:ph idx="1"/>
            <p:extLst>
              <p:ext uri="{D42A27DB-BD31-4B8C-83A1-F6EECF244321}">
                <p14:modId xmlns:p14="http://schemas.microsoft.com/office/powerpoint/2010/main" val="3168615033"/>
              </p:ext>
            </p:extLst>
          </p:nvPr>
        </p:nvGraphicFramePr>
        <p:xfrm>
          <a:off x="5299270" y="938566"/>
          <a:ext cx="6372643" cy="3224405"/>
        </p:xfrm>
        <a:graphic>
          <a:graphicData uri="http://schemas.openxmlformats.org/drawingml/2006/table">
            <a:tbl>
              <a:tblPr firstRow="1" firstCol="1" bandRow="1">
                <a:tableStyleId>{3B4B98B0-60AC-42C2-AFA5-B58CD77FA1E5}</a:tableStyleId>
              </a:tblPr>
              <a:tblGrid>
                <a:gridCol w="2637306">
                  <a:extLst>
                    <a:ext uri="{9D8B030D-6E8A-4147-A177-3AD203B41FA5}">
                      <a16:colId xmlns:a16="http://schemas.microsoft.com/office/drawing/2014/main" val="342894313"/>
                    </a:ext>
                  </a:extLst>
                </a:gridCol>
                <a:gridCol w="2083819">
                  <a:extLst>
                    <a:ext uri="{9D8B030D-6E8A-4147-A177-3AD203B41FA5}">
                      <a16:colId xmlns:a16="http://schemas.microsoft.com/office/drawing/2014/main" val="1321928818"/>
                    </a:ext>
                  </a:extLst>
                </a:gridCol>
                <a:gridCol w="1651518">
                  <a:extLst>
                    <a:ext uri="{9D8B030D-6E8A-4147-A177-3AD203B41FA5}">
                      <a16:colId xmlns:a16="http://schemas.microsoft.com/office/drawing/2014/main" val="3451843966"/>
                    </a:ext>
                  </a:extLst>
                </a:gridCol>
              </a:tblGrid>
              <a:tr h="460171">
                <a:tc gridSpan="3">
                  <a:txBody>
                    <a:bodyPr/>
                    <a:lstStyle/>
                    <a:p>
                      <a:pPr marL="0" marR="0" algn="ctr" eaLnBrk="0" hangingPunct="0">
                        <a:lnSpc>
                          <a:spcPct val="107000"/>
                        </a:lnSpc>
                        <a:spcBef>
                          <a:spcPts val="0"/>
                        </a:spcBef>
                        <a:spcAft>
                          <a:spcPts val="0"/>
                        </a:spcAft>
                      </a:pPr>
                      <a:r>
                        <a:rPr lang="en-US" sz="2600" dirty="0">
                          <a:effectLst/>
                        </a:rPr>
                        <a:t>Average CDBG Allocation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5147068"/>
                  </a:ext>
                </a:extLst>
              </a:tr>
              <a:tr h="410225">
                <a:tc>
                  <a:txBody>
                    <a:bodyPr/>
                    <a:lstStyle/>
                    <a:p>
                      <a:pPr marL="0" marR="0" algn="ctr" eaLnBrk="0" hangingPunct="0">
                        <a:lnSpc>
                          <a:spcPct val="107000"/>
                        </a:lnSpc>
                        <a:spcBef>
                          <a:spcPts val="0"/>
                        </a:spcBef>
                        <a:spcAft>
                          <a:spcPts val="0"/>
                        </a:spcAft>
                      </a:pPr>
                      <a:r>
                        <a:rPr lang="en-US" sz="2300" dirty="0">
                          <a:solidFill>
                            <a:schemeClr val="bg1"/>
                          </a:solidFill>
                          <a:effectLst/>
                        </a:rPr>
                        <a:t>Activities</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a:txBody>
                    <a:bodyPr/>
                    <a:lstStyle/>
                    <a:p>
                      <a:pPr marL="0" marR="0" algn="ctr" eaLnBrk="0" hangingPunct="0">
                        <a:lnSpc>
                          <a:spcPct val="107000"/>
                        </a:lnSpc>
                        <a:spcBef>
                          <a:spcPts val="0"/>
                        </a:spcBef>
                        <a:spcAft>
                          <a:spcPts val="0"/>
                        </a:spcAft>
                      </a:pPr>
                      <a:r>
                        <a:rPr lang="en-US" sz="2300" dirty="0">
                          <a:solidFill>
                            <a:schemeClr val="bg1"/>
                          </a:solidFill>
                          <a:effectLst/>
                        </a:rPr>
                        <a:t>Percentage</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a:txBody>
                    <a:bodyPr/>
                    <a:lstStyle/>
                    <a:p>
                      <a:pPr marL="0" marR="0" algn="ctr" eaLnBrk="0" hangingPunct="0">
                        <a:lnSpc>
                          <a:spcPct val="107000"/>
                        </a:lnSpc>
                        <a:spcBef>
                          <a:spcPts val="0"/>
                        </a:spcBef>
                        <a:spcAft>
                          <a:spcPts val="0"/>
                        </a:spcAft>
                      </a:pPr>
                      <a:r>
                        <a:rPr lang="en-US" sz="2300" dirty="0">
                          <a:solidFill>
                            <a:schemeClr val="bg1"/>
                          </a:solidFill>
                          <a:effectLst/>
                        </a:rPr>
                        <a:t>Amount</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extLst>
                  <a:ext uri="{0D108BD9-81ED-4DB2-BD59-A6C34878D82A}">
                    <a16:rowId xmlns:a16="http://schemas.microsoft.com/office/drawing/2014/main" val="4085321191"/>
                  </a:ext>
                </a:extLst>
              </a:tr>
              <a:tr h="682211">
                <a:tc>
                  <a:txBody>
                    <a:bodyPr/>
                    <a:lstStyle/>
                    <a:p>
                      <a:pPr marL="0" marR="0" eaLnBrk="0" hangingPunct="0">
                        <a:lnSpc>
                          <a:spcPct val="107000"/>
                        </a:lnSpc>
                        <a:spcBef>
                          <a:spcPts val="0"/>
                        </a:spcBef>
                        <a:spcAft>
                          <a:spcPts val="0"/>
                        </a:spcAft>
                      </a:pPr>
                      <a:r>
                        <a:rPr lang="en-US" sz="2000" dirty="0">
                          <a:effectLst/>
                        </a:rPr>
                        <a:t>Administration and Planning Cap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a:txBody>
                    <a:bodyPr/>
                    <a:lstStyle/>
                    <a:p>
                      <a:pPr marL="0" marR="0" algn="ctr" eaLnBrk="0" hangingPunct="0">
                        <a:lnSpc>
                          <a:spcPct val="107000"/>
                        </a:lnSpc>
                        <a:spcBef>
                          <a:spcPts val="0"/>
                        </a:spcBef>
                        <a:spcAft>
                          <a:spcPts val="0"/>
                        </a:spcAft>
                      </a:pPr>
                      <a:r>
                        <a:rPr lang="en-US" sz="2000">
                          <a:effectLst/>
                        </a:rPr>
                        <a:t>20%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a:txBody>
                    <a:bodyPr/>
                    <a:lstStyle/>
                    <a:p>
                      <a:pPr marL="0" marR="0" algn="ctr" eaLnBrk="0" hangingPunct="0">
                        <a:lnSpc>
                          <a:spcPct val="107000"/>
                        </a:lnSpc>
                        <a:spcBef>
                          <a:spcPts val="0"/>
                        </a:spcBef>
                        <a:spcAft>
                          <a:spcPts val="0"/>
                        </a:spcAft>
                      </a:pPr>
                      <a:r>
                        <a:rPr lang="en-US" sz="2000">
                          <a:effectLst/>
                        </a:rPr>
                        <a:t>$220,000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extLst>
                  <a:ext uri="{0D108BD9-81ED-4DB2-BD59-A6C34878D82A}">
                    <a16:rowId xmlns:a16="http://schemas.microsoft.com/office/drawing/2014/main" val="855548535"/>
                  </a:ext>
                </a:extLst>
              </a:tr>
              <a:tr h="360175">
                <a:tc>
                  <a:txBody>
                    <a:bodyPr/>
                    <a:lstStyle/>
                    <a:p>
                      <a:pPr marL="0" marR="0" eaLnBrk="0" hangingPunct="0">
                        <a:lnSpc>
                          <a:spcPct val="107000"/>
                        </a:lnSpc>
                        <a:spcBef>
                          <a:spcPts val="0"/>
                        </a:spcBef>
                        <a:spcAft>
                          <a:spcPts val="0"/>
                        </a:spcAft>
                      </a:pPr>
                      <a:r>
                        <a:rPr lang="en-US" sz="2000" dirty="0">
                          <a:solidFill>
                            <a:schemeClr val="bg1"/>
                          </a:solidFill>
                          <a:effectLst/>
                        </a:rPr>
                        <a:t>Public Services Cap</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a:txBody>
                    <a:bodyPr/>
                    <a:lstStyle/>
                    <a:p>
                      <a:pPr marL="0" marR="0" algn="ctr" eaLnBrk="0" hangingPunct="0">
                        <a:lnSpc>
                          <a:spcPct val="107000"/>
                        </a:lnSpc>
                        <a:spcBef>
                          <a:spcPts val="0"/>
                        </a:spcBef>
                        <a:spcAft>
                          <a:spcPts val="0"/>
                        </a:spcAft>
                      </a:pPr>
                      <a:r>
                        <a:rPr lang="en-US" sz="2000" dirty="0">
                          <a:solidFill>
                            <a:schemeClr val="bg1"/>
                          </a:solidFill>
                          <a:effectLst/>
                        </a:rPr>
                        <a:t>15%</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a:txBody>
                    <a:bodyPr/>
                    <a:lstStyle/>
                    <a:p>
                      <a:pPr marL="0" marR="0" algn="ctr" eaLnBrk="0" hangingPunct="0">
                        <a:lnSpc>
                          <a:spcPct val="107000"/>
                        </a:lnSpc>
                        <a:spcBef>
                          <a:spcPts val="0"/>
                        </a:spcBef>
                        <a:spcAft>
                          <a:spcPts val="0"/>
                        </a:spcAft>
                      </a:pPr>
                      <a:r>
                        <a:rPr lang="en-US" sz="2000" dirty="0">
                          <a:solidFill>
                            <a:schemeClr val="bg1"/>
                          </a:solidFill>
                          <a:effectLst/>
                        </a:rPr>
                        <a:t>$165,000</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extLst>
                  <a:ext uri="{0D108BD9-81ED-4DB2-BD59-A6C34878D82A}">
                    <a16:rowId xmlns:a16="http://schemas.microsoft.com/office/drawing/2014/main" val="4098139338"/>
                  </a:ext>
                </a:extLst>
              </a:tr>
              <a:tr h="682211">
                <a:tc>
                  <a:txBody>
                    <a:bodyPr/>
                    <a:lstStyle/>
                    <a:p>
                      <a:pPr marL="0" marR="0" eaLnBrk="0" hangingPunct="0">
                        <a:lnSpc>
                          <a:spcPct val="107000"/>
                        </a:lnSpc>
                        <a:spcBef>
                          <a:spcPts val="0"/>
                        </a:spcBef>
                        <a:spcAft>
                          <a:spcPts val="0"/>
                        </a:spcAft>
                      </a:pPr>
                      <a:r>
                        <a:rPr lang="en-US" sz="2000">
                          <a:effectLst/>
                        </a:rPr>
                        <a:t>Available for Other Activities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a:txBody>
                    <a:bodyPr/>
                    <a:lstStyle/>
                    <a:p>
                      <a:pPr marL="0" marR="0" algn="ctr" eaLnBrk="0" hangingPunct="0">
                        <a:lnSpc>
                          <a:spcPct val="107000"/>
                        </a:lnSpc>
                        <a:spcBef>
                          <a:spcPts val="0"/>
                        </a:spcBef>
                        <a:spcAft>
                          <a:spcPts val="0"/>
                        </a:spcAft>
                      </a:pPr>
                      <a:r>
                        <a:rPr lang="en-US" sz="2000">
                          <a:effectLst/>
                        </a:rPr>
                        <a:t>65%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a:txBody>
                    <a:bodyPr/>
                    <a:lstStyle/>
                    <a:p>
                      <a:pPr marL="0" marR="0" algn="ctr" eaLnBrk="0" hangingPunct="0">
                        <a:lnSpc>
                          <a:spcPct val="107000"/>
                        </a:lnSpc>
                        <a:spcBef>
                          <a:spcPts val="0"/>
                        </a:spcBef>
                        <a:spcAft>
                          <a:spcPts val="0"/>
                        </a:spcAft>
                      </a:pPr>
                      <a:r>
                        <a:rPr lang="en-US" sz="2000">
                          <a:effectLst/>
                        </a:rPr>
                        <a:t>$715,000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extLst>
                  <a:ext uri="{0D108BD9-81ED-4DB2-BD59-A6C34878D82A}">
                    <a16:rowId xmlns:a16="http://schemas.microsoft.com/office/drawing/2014/main" val="3712706484"/>
                  </a:ext>
                </a:extLst>
              </a:tr>
              <a:tr h="360175">
                <a:tc gridSpan="2">
                  <a:txBody>
                    <a:bodyPr/>
                    <a:lstStyle/>
                    <a:p>
                      <a:pPr marL="0" marR="0" eaLnBrk="0" hangingPunct="0">
                        <a:lnSpc>
                          <a:spcPct val="107000"/>
                        </a:lnSpc>
                        <a:spcBef>
                          <a:spcPts val="0"/>
                        </a:spcBef>
                        <a:spcAft>
                          <a:spcPts val="0"/>
                        </a:spcAft>
                      </a:pPr>
                      <a:r>
                        <a:rPr lang="en-US" sz="2000">
                          <a:solidFill>
                            <a:schemeClr val="bg1"/>
                          </a:solidFill>
                          <a:effectLst/>
                        </a:rPr>
                        <a:t>Total Allocation</a:t>
                      </a:r>
                      <a:endParaRPr lang="en-U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hMerge="1">
                  <a:txBody>
                    <a:bodyPr/>
                    <a:lstStyle/>
                    <a:p>
                      <a:endParaRPr lang="en-US"/>
                    </a:p>
                  </a:txBody>
                  <a:tcPr/>
                </a:tc>
                <a:tc>
                  <a:txBody>
                    <a:bodyPr/>
                    <a:lstStyle/>
                    <a:p>
                      <a:pPr marL="0" marR="0" algn="ctr" eaLnBrk="0" hangingPunct="0">
                        <a:lnSpc>
                          <a:spcPct val="107000"/>
                        </a:lnSpc>
                        <a:spcBef>
                          <a:spcPts val="0"/>
                        </a:spcBef>
                        <a:spcAft>
                          <a:spcPts val="0"/>
                        </a:spcAft>
                      </a:pPr>
                      <a:r>
                        <a:rPr lang="en-US" sz="2000" dirty="0">
                          <a:solidFill>
                            <a:schemeClr val="bg1"/>
                          </a:solidFill>
                          <a:effectLst/>
                        </a:rPr>
                        <a:t>$1,100,000</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extLst>
                  <a:ext uri="{0D108BD9-81ED-4DB2-BD59-A6C34878D82A}">
                    <a16:rowId xmlns:a16="http://schemas.microsoft.com/office/drawing/2014/main" val="129510983"/>
                  </a:ext>
                </a:extLst>
              </a:tr>
            </a:tbl>
          </a:graphicData>
        </a:graphic>
      </p:graphicFrame>
      <p:pic>
        <p:nvPicPr>
          <p:cNvPr id="3" name="Picture 2">
            <a:extLst>
              <a:ext uri="{FF2B5EF4-FFF2-40B4-BE49-F238E27FC236}">
                <a16:creationId xmlns:a16="http://schemas.microsoft.com/office/drawing/2014/main" id="{91680561-3A49-FFD5-68C5-CA2BB034F082}"/>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66176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06DC-D9A0-40F1-8887-38EB96AE14B8}"/>
              </a:ext>
            </a:extLst>
          </p:cNvPr>
          <p:cNvSpPr>
            <a:spLocks noGrp="1"/>
          </p:cNvSpPr>
          <p:nvPr>
            <p:ph type="title"/>
          </p:nvPr>
        </p:nvSpPr>
        <p:spPr>
          <a:xfrm>
            <a:off x="684212" y="517849"/>
            <a:ext cx="10058400" cy="1405812"/>
          </a:xfrm>
        </p:spPr>
        <p:txBody>
          <a:bodyPr>
            <a:normAutofit/>
          </a:bodyPr>
          <a:lstStyle/>
          <a:p>
            <a:r>
              <a:rPr lang="en-US" sz="4000" dirty="0"/>
              <a:t>PRIMARY OBJECTIVE</a:t>
            </a:r>
          </a:p>
        </p:txBody>
      </p:sp>
      <p:sp>
        <p:nvSpPr>
          <p:cNvPr id="3" name="Text Placeholder 2">
            <a:extLst>
              <a:ext uri="{FF2B5EF4-FFF2-40B4-BE49-F238E27FC236}">
                <a16:creationId xmlns:a16="http://schemas.microsoft.com/office/drawing/2014/main" id="{CA6A8E3F-9C9D-4FD7-AFF4-5F9D067E3BDE}"/>
              </a:ext>
            </a:extLst>
          </p:cNvPr>
          <p:cNvSpPr>
            <a:spLocks noGrp="1"/>
          </p:cNvSpPr>
          <p:nvPr>
            <p:ph type="body" idx="1"/>
          </p:nvPr>
        </p:nvSpPr>
        <p:spPr>
          <a:xfrm>
            <a:off x="2724922" y="2169156"/>
            <a:ext cx="8535988" cy="4165600"/>
          </a:xfrm>
          <a:ln w="28575">
            <a:solidFill>
              <a:srgbClr val="002060"/>
            </a:solidFill>
          </a:ln>
        </p:spPr>
        <p:txBody>
          <a:bodyPr>
            <a:normAutofit/>
          </a:bodyPr>
          <a:lstStyle/>
          <a:p>
            <a:pPr marL="0" marR="0" indent="0" eaLnBrk="0" hangingPunct="0">
              <a:spcBef>
                <a:spcPts val="0"/>
              </a:spcBef>
              <a:spcAft>
                <a:spcPts val="0"/>
              </a:spcAft>
              <a:buNone/>
            </a:pPr>
            <a:r>
              <a:rPr lang="en-US" sz="2200" dirty="0">
                <a:solidFill>
                  <a:schemeClr val="tx1"/>
                </a:solidFill>
                <a:effectLst/>
                <a:ea typeface="Calibri" panose="020F0502020204030204" pitchFamily="34" charset="0"/>
                <a:cs typeface="Times New Roman" panose="02020603050405020304" pitchFamily="18" charset="0"/>
              </a:rPr>
              <a:t>The primary objective of the CDBG program is the development of viable urban communities principally for persons of low-moderate income, defined as a person residing in a household with income at or below 80% of area median income. This is achieved by providing the following, principally for persons of low and moderate income.</a:t>
            </a:r>
            <a:endParaRPr lang="en-US" sz="2200" dirty="0">
              <a:solidFill>
                <a:schemeClr val="tx1"/>
              </a:solidFill>
              <a:effectLst/>
              <a:ea typeface="Times New Roman" panose="02020603050405020304" pitchFamily="18" charset="0"/>
              <a:cs typeface="Times New Roman" panose="02020603050405020304" pitchFamily="18" charset="0"/>
            </a:endParaRPr>
          </a:p>
          <a:p>
            <a:pPr marL="0" marR="151130" indent="0" eaLnBrk="0" hangingPunct="0">
              <a:spcBef>
                <a:spcPts val="0"/>
              </a:spcBef>
              <a:spcAft>
                <a:spcPts val="0"/>
              </a:spcAft>
              <a:buNone/>
            </a:pPr>
            <a:r>
              <a:rPr lang="en-US" sz="2200" dirty="0">
                <a:effectLst/>
                <a:ea typeface="Calibri" panose="020F0502020204030204" pitchFamily="34" charset="0"/>
                <a:cs typeface="Times New Roman" panose="02020603050405020304" pitchFamily="18" charset="0"/>
              </a:rPr>
              <a:t> </a:t>
            </a:r>
            <a:endParaRPr lang="en-US" sz="2200" dirty="0">
              <a:effectLst/>
              <a:ea typeface="Times New Roman" panose="02020603050405020304" pitchFamily="18" charset="0"/>
              <a:cs typeface="Times New Roman" panose="02020603050405020304" pitchFamily="18" charset="0"/>
            </a:endParaRPr>
          </a:p>
          <a:p>
            <a:pPr marL="800100" marR="151130" lvl="1" indent="-342900" eaLnBrk="0" hangingPunct="0">
              <a:spcBef>
                <a:spcPts val="0"/>
              </a:spcBef>
              <a:spcAft>
                <a:spcPts val="0"/>
              </a:spcAft>
              <a:buSzPct val="100000"/>
              <a:buFont typeface="Wingdings 3" panose="05040102010807070707" pitchFamily="18" charset="2"/>
              <a:buChar char=""/>
              <a:tabLst>
                <a:tab pos="2971800" algn="ctr"/>
                <a:tab pos="5943600" algn="r"/>
              </a:tabLst>
            </a:pPr>
            <a:r>
              <a:rPr lang="en-US" sz="2200" spc="-10" dirty="0">
                <a:solidFill>
                  <a:schemeClr val="tx1"/>
                </a:solidFill>
                <a:effectLst/>
                <a:ea typeface="Calibri" panose="020F0502020204030204" pitchFamily="34" charset="0"/>
                <a:cs typeface="Times New Roman" panose="02020603050405020304" pitchFamily="18" charset="0"/>
              </a:rPr>
              <a:t>Decent housing</a:t>
            </a:r>
          </a:p>
          <a:p>
            <a:pPr marL="800100" marR="151130" lvl="1" indent="-342900" eaLnBrk="0" hangingPunct="0">
              <a:spcBef>
                <a:spcPts val="0"/>
              </a:spcBef>
              <a:spcAft>
                <a:spcPts val="0"/>
              </a:spcAft>
              <a:buSzPct val="100000"/>
              <a:buFont typeface="Wingdings 3" panose="05040102010807070707" pitchFamily="18" charset="2"/>
              <a:buChar char=""/>
              <a:tabLst>
                <a:tab pos="2971800" algn="ctr"/>
                <a:tab pos="5943600" algn="r"/>
              </a:tabLst>
            </a:pPr>
            <a:r>
              <a:rPr lang="en-US" sz="2200" spc="-10" dirty="0">
                <a:solidFill>
                  <a:schemeClr val="tx1"/>
                </a:solidFill>
                <a:effectLst/>
                <a:ea typeface="Calibri" panose="020F0502020204030204" pitchFamily="34" charset="0"/>
                <a:cs typeface="Times New Roman" panose="02020603050405020304" pitchFamily="18" charset="0"/>
              </a:rPr>
              <a:t>A suitable living</a:t>
            </a:r>
            <a:r>
              <a:rPr lang="en-US" sz="2200" spc="-5" dirty="0">
                <a:solidFill>
                  <a:schemeClr val="tx1"/>
                </a:solidFill>
                <a:effectLst/>
                <a:ea typeface="Calibri" panose="020F0502020204030204" pitchFamily="34" charset="0"/>
                <a:cs typeface="Times New Roman" panose="02020603050405020304" pitchFamily="18" charset="0"/>
              </a:rPr>
              <a:t> </a:t>
            </a:r>
            <a:r>
              <a:rPr lang="en-US" sz="2200" spc="-10" dirty="0">
                <a:solidFill>
                  <a:schemeClr val="tx1"/>
                </a:solidFill>
                <a:effectLst/>
                <a:ea typeface="Calibri" panose="020F0502020204030204" pitchFamily="34" charset="0"/>
                <a:cs typeface="Times New Roman" panose="02020603050405020304" pitchFamily="18" charset="0"/>
              </a:rPr>
              <a:t>environment</a:t>
            </a:r>
          </a:p>
          <a:p>
            <a:pPr marL="800100" marR="151130" lvl="1" indent="-342900" eaLnBrk="0" hangingPunct="0">
              <a:spcBef>
                <a:spcPts val="0"/>
              </a:spcBef>
              <a:spcAft>
                <a:spcPts val="0"/>
              </a:spcAft>
              <a:buSzPct val="100000"/>
              <a:buFont typeface="Wingdings 3" panose="05040102010807070707" pitchFamily="18" charset="2"/>
              <a:buChar char=""/>
              <a:tabLst>
                <a:tab pos="2971800" algn="ctr"/>
                <a:tab pos="5943600" algn="r"/>
              </a:tabLst>
            </a:pPr>
            <a:r>
              <a:rPr lang="en-US" sz="2200" spc="-10" dirty="0">
                <a:solidFill>
                  <a:schemeClr val="tx1"/>
                </a:solidFill>
                <a:effectLst/>
                <a:ea typeface="Calibri" panose="020F0502020204030204" pitchFamily="34" charset="0"/>
                <a:cs typeface="Times New Roman" panose="02020603050405020304" pitchFamily="18" charset="0"/>
              </a:rPr>
              <a:t>Expanded economic opportunities</a:t>
            </a:r>
          </a:p>
          <a:p>
            <a:endParaRPr lang="en-US" sz="2200" dirty="0">
              <a:cs typeface="Times New Roman" panose="02020603050405020304" pitchFamily="18" charset="0"/>
            </a:endParaRPr>
          </a:p>
        </p:txBody>
      </p:sp>
      <p:pic>
        <p:nvPicPr>
          <p:cNvPr id="4" name="Picture 3">
            <a:extLst>
              <a:ext uri="{FF2B5EF4-FFF2-40B4-BE49-F238E27FC236}">
                <a16:creationId xmlns:a16="http://schemas.microsoft.com/office/drawing/2014/main" id="{8911FA14-260B-C032-B361-477E0FF7B954}"/>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98415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6CFD0632-EB3F-BAC4-BFB6-9F08200C9AA4}"/>
              </a:ext>
            </a:extLst>
          </p:cNvPr>
          <p:cNvGraphicFramePr/>
          <p:nvPr>
            <p:extLst>
              <p:ext uri="{D42A27DB-BD31-4B8C-83A1-F6EECF244321}">
                <p14:modId xmlns:p14="http://schemas.microsoft.com/office/powerpoint/2010/main" val="3501981646"/>
              </p:ext>
            </p:extLst>
          </p:nvPr>
        </p:nvGraphicFramePr>
        <p:xfrm>
          <a:off x="3549609" y="1471402"/>
          <a:ext cx="8629650" cy="572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1D053D61-FA8F-6414-884C-703458EB3210}"/>
              </a:ext>
            </a:extLst>
          </p:cNvPr>
          <p:cNvSpPr>
            <a:spLocks noGrp="1"/>
          </p:cNvSpPr>
          <p:nvPr>
            <p:ph type="title"/>
          </p:nvPr>
        </p:nvSpPr>
        <p:spPr>
          <a:xfrm>
            <a:off x="1102956" y="569224"/>
            <a:ext cx="3451952" cy="1405812"/>
          </a:xfrm>
        </p:spPr>
        <p:txBody>
          <a:bodyPr>
            <a:noAutofit/>
          </a:bodyPr>
          <a:lstStyle/>
          <a:p>
            <a:pPr algn="r"/>
            <a:r>
              <a:rPr lang="en-US" sz="4400" dirty="0"/>
              <a:t>NATIONAL OBJECTIVES</a:t>
            </a:r>
          </a:p>
        </p:txBody>
      </p:sp>
      <p:pic>
        <p:nvPicPr>
          <p:cNvPr id="2" name="Picture 1">
            <a:extLst>
              <a:ext uri="{FF2B5EF4-FFF2-40B4-BE49-F238E27FC236}">
                <a16:creationId xmlns:a16="http://schemas.microsoft.com/office/drawing/2014/main" id="{9D8EF306-98DF-FEDD-734B-8A2943612F03}"/>
              </a:ext>
            </a:extLst>
          </p:cNvPr>
          <p:cNvPicPr>
            <a:picLocks noChangeAspect="1"/>
          </p:cNvPicPr>
          <p:nvPr/>
        </p:nvPicPr>
        <p:blipFill>
          <a:blip r:embed="rId7"/>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09177688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DEB4C-941C-4EBE-9462-062D8A0ADE9E}">
  <ds:schemaRefs>
    <ds:schemaRef ds:uri="http://schemas.microsoft.com/sharepoint/v3/contenttype/forms"/>
  </ds:schemaRefs>
</ds:datastoreItem>
</file>

<file path=customXml/itemProps2.xml><?xml version="1.0" encoding="utf-8"?>
<ds:datastoreItem xmlns:ds="http://schemas.openxmlformats.org/officeDocument/2006/customXml" ds:itemID="{60B414F3-C833-4395-8C69-0E806C518171}">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11331</TotalTime>
  <Words>2447</Words>
  <Application>Microsoft Office PowerPoint</Application>
  <PresentationFormat>Widescreen</PresentationFormat>
  <Paragraphs>423</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Century Gothic</vt:lpstr>
      <vt:lpstr>Times New Roman</vt:lpstr>
      <vt:lpstr>Wingdings</vt:lpstr>
      <vt:lpstr>Wingdings 3</vt:lpstr>
      <vt:lpstr>Slice</vt:lpstr>
      <vt:lpstr>West Valley City  Subrecipient Training</vt:lpstr>
      <vt:lpstr>WELCOME</vt:lpstr>
      <vt:lpstr>RESPONSIBILITES</vt:lpstr>
      <vt:lpstr>CARDINAL RULE</vt:lpstr>
      <vt:lpstr>PROGRAM MANAGEMENT</vt:lpstr>
      <vt:lpstr>Program Management</vt:lpstr>
      <vt:lpstr>Funding limitations</vt:lpstr>
      <vt:lpstr>PRIMARY OBJECTIVE</vt:lpstr>
      <vt:lpstr>NATIONAL OBJECTIVES</vt:lpstr>
      <vt:lpstr>DETERMINING ELIGIBILITY</vt:lpstr>
      <vt:lpstr>The definition of a low- or moderate-income person or household is having an income equal to or less than the Section 8 lower income limits established by HUD. The current HUD income limits for West Valley City are listed below: </vt:lpstr>
      <vt:lpstr>Area Benefit</vt:lpstr>
      <vt:lpstr>PowerPoint Presentation</vt:lpstr>
      <vt:lpstr>LIMITED CLIENTELE</vt:lpstr>
      <vt:lpstr>LIMITED CLIENTELE</vt:lpstr>
      <vt:lpstr>LIMITED CLIENTELE</vt:lpstr>
      <vt:lpstr>The definition of a low- or moderate-income person or household is having an income equal to or less than the Section 8 lower income limits established by HUD. The current HUD income limits for West Valley City are listed below: </vt:lpstr>
      <vt:lpstr>LIMITED CLIENTELE</vt:lpstr>
      <vt:lpstr>LIMITED CLIENTELE</vt:lpstr>
      <vt:lpstr>PowerPoint Presentation</vt:lpstr>
      <vt:lpstr>GOALS AND PERFOMANCE MEASURES</vt:lpstr>
      <vt:lpstr>GOALS</vt:lpstr>
      <vt:lpstr>OUTCOMES</vt:lpstr>
      <vt:lpstr>Outputs</vt:lpstr>
      <vt:lpstr>SCOPE  OF WORK</vt:lpstr>
      <vt:lpstr>Program  Reports</vt:lpstr>
      <vt:lpstr>Program  Report Questions</vt:lpstr>
      <vt:lpstr>PowerPoint Presentation</vt:lpstr>
      <vt:lpstr>FINANCIAL MANAGEMENT</vt:lpstr>
      <vt:lpstr>FINANCIAL MANAGEMENT</vt:lpstr>
      <vt:lpstr>Budget Worksheet</vt:lpstr>
      <vt:lpstr>Budget costs</vt:lpstr>
      <vt:lpstr>WVC PAYROLL/ TIMESHEET</vt:lpstr>
      <vt:lpstr>Budget Costs</vt:lpstr>
      <vt:lpstr>GENERAL LEDGER TRANSACTIONS</vt:lpstr>
      <vt:lpstr>INVOICES</vt:lpstr>
      <vt:lpstr>Invoice Cover Letter</vt:lpstr>
      <vt:lpstr>AUDITS</vt:lpstr>
      <vt:lpstr>PROCUREMENT</vt:lpstr>
      <vt:lpstr>RECORD RETENTION</vt:lpstr>
      <vt:lpstr>MONITORING</vt:lpstr>
      <vt:lpstr>LAWS AND REQUIREMENTS</vt:lpstr>
      <vt:lpstr>Subrecipient Agreement</vt:lpstr>
      <vt:lpstr>Subrecipient Agreement</vt:lpstr>
      <vt:lpstr>PowerPoint Presentation</vt:lpstr>
      <vt:lpstr>WVC CDBG Program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Valley city  subrecipient training</dc:title>
  <dc:creator>Peggy Daniel</dc:creator>
  <cp:lastModifiedBy>Peggy Daniel</cp:lastModifiedBy>
  <cp:revision>40</cp:revision>
  <cp:lastPrinted>2021-09-28T22:02:47Z</cp:lastPrinted>
  <dcterms:created xsi:type="dcterms:W3CDTF">2021-09-21T17:08:24Z</dcterms:created>
  <dcterms:modified xsi:type="dcterms:W3CDTF">2023-07-27T01:40:36Z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